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386" r:id="rId3"/>
    <p:sldId id="314" r:id="rId4"/>
    <p:sldId id="405" r:id="rId5"/>
    <p:sldId id="365" r:id="rId6"/>
    <p:sldId id="406" r:id="rId7"/>
    <p:sldId id="407" r:id="rId8"/>
    <p:sldId id="392" r:id="rId9"/>
    <p:sldId id="347" r:id="rId10"/>
    <p:sldId id="408" r:id="rId11"/>
    <p:sldId id="348" r:id="rId12"/>
    <p:sldId id="393" r:id="rId13"/>
    <p:sldId id="384" r:id="rId14"/>
    <p:sldId id="257" r:id="rId15"/>
    <p:sldId id="263" r:id="rId16"/>
    <p:sldId id="259" r:id="rId17"/>
    <p:sldId id="260" r:id="rId18"/>
    <p:sldId id="410" r:id="rId19"/>
    <p:sldId id="40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10"/>
    <p:restoredTop sz="96327"/>
  </p:normalViewPr>
  <p:slideViewPr>
    <p:cSldViewPr snapToGrid="0" snapToObjects="1">
      <p:cViewPr varScale="1">
        <p:scale>
          <a:sx n="113" d="100"/>
          <a:sy n="113" d="100"/>
        </p:scale>
        <p:origin x="18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8A1E7-4451-F842-97EC-73D73D44B8C4}" type="datetimeFigureOut">
              <a:rPr lang="en-US" smtClean="0"/>
              <a:t>10/6/22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575066-843B-784A-AFFC-A72A05801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416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FE650-C70C-4B1D-9166-83BB00854515}" type="slidenum">
              <a:rPr lang="en-AU" smtClean="0"/>
              <a:pPr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3718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94872-D264-139D-FF0E-67E141539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EDF7A0-6041-DE70-D4D4-92EDD2CFD0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D8928-00CF-A648-24F6-7EB7CA652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7BDBA-C130-B143-A746-A2DDE298E1C5}" type="datetimeFigureOut">
              <a:rPr lang="en-US" smtClean="0"/>
              <a:t>10/6/22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54300E-BF95-380E-1F03-90BFEE075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3C0F7-87CE-DF41-9DDA-E1513A33C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432EA-354D-C943-BFD8-EC49365B0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591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CDE73-DC4C-CCE7-917F-C3BFDE383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19E2B5-4EC0-449C-8F0F-1AA87937CD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CC08BD-76E0-25C1-6D04-9D3A51FE6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7BDBA-C130-B143-A746-A2DDE298E1C5}" type="datetimeFigureOut">
              <a:rPr lang="en-US" smtClean="0"/>
              <a:t>10/6/22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1855D-C70C-0D5C-423E-412CA9C7D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E5A87-0BEF-0222-6229-630EBA4FB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432EA-354D-C943-BFD8-EC49365B0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32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DB8E3A-C22D-CE96-D1FD-A65CF7701A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2CD48D-AF76-ED90-3234-90F804C88D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71A19-43B0-4178-6DDC-0BE94DACA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7BDBA-C130-B143-A746-A2DDE298E1C5}" type="datetimeFigureOut">
              <a:rPr lang="en-US" smtClean="0"/>
              <a:t>10/6/22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DCC8A-98DF-FB9C-DE4B-CF3EC6FEE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D0A6B-3B3F-1509-D7AC-C6A13F784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432EA-354D-C943-BFD8-EC49365B0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27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05CB5-89B2-9873-D31E-669BFF6EA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13CE9-2378-CBFE-AFF7-CF52C22F2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42197-D45D-76BA-14B4-B82BB097B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7BDBA-C130-B143-A746-A2DDE298E1C5}" type="datetimeFigureOut">
              <a:rPr lang="en-US" smtClean="0"/>
              <a:t>10/6/22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CC5E6-53F8-B97E-A98D-0F005FAC6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0E6C1-145D-3B6D-669F-936FFBF32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432EA-354D-C943-BFD8-EC49365B0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353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6DEEC-C407-28A4-5CD5-A4A78261A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95D143-C16A-0E8F-86DD-314768130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4742DC-8F78-AB00-0386-48DCCAF26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7BDBA-C130-B143-A746-A2DDE298E1C5}" type="datetimeFigureOut">
              <a:rPr lang="en-US" smtClean="0"/>
              <a:t>10/6/22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D8760-8158-FD64-E9F4-326477649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55A1C-F92A-B3B4-190B-86BC45C38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432EA-354D-C943-BFD8-EC49365B0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84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BFB4A-FFDF-DD4C-11F7-5B7606C0B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0DE23-8928-65F0-C02B-4876A357AF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2DF409-7819-1466-6ADD-E0ABC4A9B9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A4AC3B-0BF6-C29F-9D5B-4C58ABB65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7BDBA-C130-B143-A746-A2DDE298E1C5}" type="datetimeFigureOut">
              <a:rPr lang="en-US" smtClean="0"/>
              <a:t>10/6/22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CA999A-98D1-C9B3-4F4C-03A9EAAA0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207FA-8019-2ED4-FB8C-0759C46D7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432EA-354D-C943-BFD8-EC49365B0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516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8FA8D-929A-CBA5-7A85-4900E3CED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8E63D-D5BA-7CDE-2191-56FB6FCD0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D4B853-B0D1-F60A-D0EA-78F447663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B256B2-684A-965D-86FD-81D88430CC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AABA9B-27AD-C9FF-33BA-372517DDAD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01E362-6138-156E-CFD7-4DA0CB776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7BDBA-C130-B143-A746-A2DDE298E1C5}" type="datetimeFigureOut">
              <a:rPr lang="en-US" smtClean="0"/>
              <a:t>10/6/22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6F03C0-242D-711D-8DE1-261F2B631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1A77A4-75D5-8363-1D16-694506C4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432EA-354D-C943-BFD8-EC49365B0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524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0C94-DFBF-6BD0-428D-0B14D8C74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FD6C63-ECCA-689A-BB48-7FAACFA22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7BDBA-C130-B143-A746-A2DDE298E1C5}" type="datetimeFigureOut">
              <a:rPr lang="en-US" smtClean="0"/>
              <a:t>10/6/22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BE66EE-575F-4DEC-5344-DCCAE59F6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5B9BB7-77DD-69FC-0E0B-5C9C255C0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432EA-354D-C943-BFD8-EC49365B0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6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232EF5-C623-23ED-8495-3B2AC5A12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7BDBA-C130-B143-A746-A2DDE298E1C5}" type="datetimeFigureOut">
              <a:rPr lang="en-US" smtClean="0"/>
              <a:t>10/6/22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333E5C-AFDC-8634-4342-B14B2F4AE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A98D5-63C3-F317-1512-5EE0A3DB2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432EA-354D-C943-BFD8-EC49365B0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10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DABDD-ACDF-E5F2-8C0B-5D4393F0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43DB9-7328-38C2-FCCD-762607B90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24E813-C5A8-2F91-C1CF-6152C1805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EBEBE7-7AFB-B345-1FB5-A0FCE08DE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7BDBA-C130-B143-A746-A2DDE298E1C5}" type="datetimeFigureOut">
              <a:rPr lang="en-US" smtClean="0"/>
              <a:t>10/6/22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CB7F3A-CD22-CD3F-6D95-0ADEB0F0A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0D7DEB-B919-F81E-DAF7-7AFA3D1BB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432EA-354D-C943-BFD8-EC49365B0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47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96F04-4F97-AB24-0A3A-D6CBC8F40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E20C12-B525-7008-A5D7-7023B62606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E94EB0-A2EB-93BA-9365-20CD5FE1B6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83B1E2-64AF-5F88-E1A4-2751DF806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7BDBA-C130-B143-A746-A2DDE298E1C5}" type="datetimeFigureOut">
              <a:rPr lang="en-US" smtClean="0"/>
              <a:t>10/6/22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1C2C17-75AD-CAB7-4590-69C21F91D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03EBEA-A3B4-046D-2E1D-BE03494B8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432EA-354D-C943-BFD8-EC49365B0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11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BA982F-7AA0-6477-B679-3A583545A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F96DB-F7F4-AA1D-928F-C5490D2DA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5B7C4-2DC1-3B77-4F90-AAD6AC4AD7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7BDBA-C130-B143-A746-A2DDE298E1C5}" type="datetimeFigureOut">
              <a:rPr lang="en-US" smtClean="0"/>
              <a:t>10/6/22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DD758-AA3D-9D7D-B875-4C22D10369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64130-877C-1127-4D37-E430FEBF2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B432EA-354D-C943-BFD8-EC49365B0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611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21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FA5FF-9F9A-AE90-238C-51FF99A6FA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High dimensional analysis of chemokine receptor expression on encephalitogenic CD4+ T cells in EAE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50EAA9-29B0-2428-6E74-47025602F2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With RNA velocity for Th cell trajectories… </a:t>
            </a:r>
          </a:p>
        </p:txBody>
      </p:sp>
    </p:spTree>
    <p:extLst>
      <p:ext uri="{BB962C8B-B14F-4D97-AF65-F5344CB8AC3E}">
        <p14:creationId xmlns:p14="http://schemas.microsoft.com/office/powerpoint/2010/main" val="2252548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2839" y="563957"/>
            <a:ext cx="9537028" cy="63758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Myriad Pro" charset="0"/>
                <a:ea typeface="Myriad Pro" charset="0"/>
                <a:cs typeface="Myriad Pro" charset="0"/>
              </a:rPr>
              <a:t>The CCR2</a:t>
            </a:r>
            <a:r>
              <a:rPr lang="en-US" sz="2800" baseline="30000" dirty="0">
                <a:latin typeface="Myriad Pro" charset="0"/>
                <a:ea typeface="Myriad Pro" charset="0"/>
                <a:cs typeface="Myriad Pro" charset="0"/>
              </a:rPr>
              <a:t>+</a:t>
            </a:r>
            <a:r>
              <a:rPr lang="en-US" sz="2800" dirty="0">
                <a:latin typeface="Myriad Pro" charset="0"/>
                <a:ea typeface="Myriad Pro" charset="0"/>
                <a:cs typeface="Myriad Pro" charset="0"/>
              </a:rPr>
              <a:t>CCR6</a:t>
            </a:r>
            <a:r>
              <a:rPr lang="en-US" sz="2800" baseline="30000" dirty="0">
                <a:latin typeface="Myriad Pro" charset="0"/>
                <a:ea typeface="Myriad Pro" charset="0"/>
                <a:cs typeface="Myriad Pro" charset="0"/>
              </a:rPr>
              <a:t>-</a:t>
            </a:r>
            <a:r>
              <a:rPr lang="en-US" sz="2800" dirty="0">
                <a:latin typeface="Myriad Pro" charset="0"/>
                <a:ea typeface="Myriad Pro" charset="0"/>
                <a:cs typeface="Myriad Pro" charset="0"/>
              </a:rPr>
              <a:t> profile enriches for pathogenic Th17 cells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2" y="5162800"/>
            <a:ext cx="6406307" cy="21041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565919" y="4659671"/>
            <a:ext cx="49084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IL-10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2B4E82-89F4-A04B-9DF3-7CA6C63D0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2232" y="2791254"/>
            <a:ext cx="2048433" cy="14535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9D3760-3C5F-5945-BC45-861839D16E7A}"/>
              </a:ext>
            </a:extLst>
          </p:cNvPr>
          <p:cNvSpPr txBox="1"/>
          <p:nvPr/>
        </p:nvSpPr>
        <p:spPr>
          <a:xfrm>
            <a:off x="8175514" y="2421922"/>
            <a:ext cx="25667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CD4 T cells from PBMCs from MS patients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4120BB-D80D-3741-9916-2B61550D27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338" y="3975794"/>
            <a:ext cx="6350878" cy="1174080"/>
          </a:xfrm>
          <a:prstGeom prst="rect">
            <a:avLst/>
          </a:prstGeom>
        </p:spPr>
      </p:pic>
      <p:pic>
        <p:nvPicPr>
          <p:cNvPr id="15" name="Picture 14" descr="UoA_logo_cmyk.png">
            <a:extLst>
              <a:ext uri="{FF2B5EF4-FFF2-40B4-BE49-F238E27FC236}">
                <a16:creationId xmlns:a16="http://schemas.microsoft.com/office/drawing/2014/main" id="{0CCE40B9-2F04-0540-938D-082406E5D111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04222" y="5746814"/>
            <a:ext cx="770868" cy="2359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24C8ED-0882-7540-B3E4-D911DB12F4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339" y="1556794"/>
            <a:ext cx="4231497" cy="23972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5FCF83-E8EC-A94D-86AE-00358A46D7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446" y="1663077"/>
            <a:ext cx="2096770" cy="2364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ED5DCE-DA19-B943-9284-1841DAFF87C1}"/>
              </a:ext>
            </a:extLst>
          </p:cNvPr>
          <p:cNvSpPr txBox="1"/>
          <p:nvPr/>
        </p:nvSpPr>
        <p:spPr>
          <a:xfrm>
            <a:off x="1875868" y="5412743"/>
            <a:ext cx="83678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Kara </a:t>
            </a:r>
            <a:r>
              <a:rPr lang="en-US" sz="1050" i="1" dirty="0"/>
              <a:t>et al., CCR2 defines in vivo homing and development of IL-23-driven GM-CSF-producing Th17 cells. </a:t>
            </a:r>
            <a:r>
              <a:rPr lang="en-AU" sz="1050" b="1" i="1" dirty="0"/>
              <a:t>Nature Communications.</a:t>
            </a:r>
            <a:r>
              <a:rPr lang="en-AU" sz="1050" dirty="0"/>
              <a:t> 2015; 6:8644.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99334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801511" y="373949"/>
            <a:ext cx="10961511" cy="971187"/>
          </a:xfrm>
        </p:spPr>
        <p:txBody>
          <a:bodyPr>
            <a:noAutofit/>
          </a:bodyPr>
          <a:lstStyle/>
          <a:p>
            <a:r>
              <a:rPr lang="en-US" sz="3200" dirty="0"/>
              <a:t>GM-CSF-producing Th17 cells </a:t>
            </a:r>
            <a:r>
              <a:rPr lang="en-US" sz="3200" dirty="0" err="1"/>
              <a:t>utilise</a:t>
            </a:r>
            <a:r>
              <a:rPr lang="en-US" sz="3200" dirty="0"/>
              <a:t> CCR2 to enter the CNS in EAE</a:t>
            </a:r>
          </a:p>
        </p:txBody>
      </p:sp>
      <p:pic>
        <p:nvPicPr>
          <p:cNvPr id="2" name="Picture 1" descr="Screen Shot 2015-07-20 at 14.42.1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544" y="3875722"/>
            <a:ext cx="3157480" cy="148950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244514" y="1461670"/>
            <a:ext cx="3464910" cy="1197171"/>
            <a:chOff x="113552" y="1319704"/>
            <a:chExt cx="4619879" cy="1596227"/>
          </a:xfrm>
        </p:grpSpPr>
        <p:sp>
          <p:nvSpPr>
            <p:cNvPr id="13" name="TextBox 12"/>
            <p:cNvSpPr txBox="1"/>
            <p:nvPr/>
          </p:nvSpPr>
          <p:spPr>
            <a:xfrm>
              <a:off x="1613366" y="1696947"/>
              <a:ext cx="1850533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050" dirty="0"/>
                <a:t>80% B6.</a:t>
              </a:r>
              <a:r>
                <a:rPr lang="en-AU" sz="1050" i="1" dirty="0"/>
                <a:t>Tcra</a:t>
              </a:r>
              <a:r>
                <a:rPr lang="en-AU" sz="1050" baseline="30000" dirty="0"/>
                <a:t>-/- </a:t>
              </a:r>
            </a:p>
            <a:p>
              <a:pPr algn="ctr"/>
              <a:r>
                <a:rPr lang="en-AU" sz="1050" dirty="0"/>
                <a:t>+ </a:t>
              </a:r>
            </a:p>
            <a:p>
              <a:pPr algn="ctr"/>
              <a:r>
                <a:rPr lang="en-AU" sz="1050" dirty="0"/>
                <a:t>20% B6, </a:t>
              </a:r>
            </a:p>
            <a:p>
              <a:pPr algn="ctr"/>
              <a:r>
                <a:rPr lang="en-AU" sz="1050" dirty="0"/>
                <a:t>or </a:t>
              </a:r>
            </a:p>
            <a:p>
              <a:pPr algn="ctr"/>
              <a:r>
                <a:rPr lang="en-AU" sz="1050" dirty="0"/>
                <a:t>20% B6.</a:t>
              </a:r>
              <a:r>
                <a:rPr lang="en-AU" sz="1050" i="1" dirty="0"/>
                <a:t>Ccr2</a:t>
              </a:r>
              <a:r>
                <a:rPr lang="en-AU" sz="1050" baseline="30000" dirty="0"/>
                <a:t>-/-</a:t>
              </a:r>
              <a:endParaRPr lang="en-AU" sz="1050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H="1">
              <a:off x="1343338" y="2060978"/>
              <a:ext cx="432048" cy="14038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353894" y="1857950"/>
              <a:ext cx="519095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900" dirty="0"/>
                <a:t>i.v.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3552" y="1319704"/>
              <a:ext cx="461987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350" dirty="0">
                  <a:solidFill>
                    <a:srgbClr val="000090"/>
                  </a:solidFill>
                </a:rPr>
                <a:t>T-cell specific bone marrow chimeras</a:t>
              </a:r>
            </a:p>
          </p:txBody>
        </p:sp>
        <p:pic>
          <p:nvPicPr>
            <p:cNvPr id="17" name="Picture 8" descr="C:\Users\a1161096\AppData\Local\Temp\White mouse.ti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923" y="1972264"/>
              <a:ext cx="370190" cy="582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502968" y="2577377"/>
              <a:ext cx="9753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050" dirty="0"/>
                <a:t>B6.Ly5.1</a:t>
              </a:r>
            </a:p>
          </p:txBody>
        </p:sp>
        <p:sp>
          <p:nvSpPr>
            <p:cNvPr id="19" name="Lightning Bolt 18"/>
            <p:cNvSpPr/>
            <p:nvPr/>
          </p:nvSpPr>
          <p:spPr>
            <a:xfrm>
              <a:off x="650571" y="1923372"/>
              <a:ext cx="216935" cy="279903"/>
            </a:xfrm>
            <a:prstGeom prst="lightningBol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49109" y="1658861"/>
              <a:ext cx="864096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050" dirty="0"/>
                <a:t>1000 Rad</a:t>
              </a:r>
            </a:p>
          </p:txBody>
        </p:sp>
      </p:grpSp>
      <p:pic>
        <p:nvPicPr>
          <p:cNvPr id="31" name="Picture 8" descr="C:\Users\a1161096\AppData\Local\Temp\White mouse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024" y="4435277"/>
            <a:ext cx="271155" cy="42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230377" y="4911529"/>
            <a:ext cx="5663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50" dirty="0"/>
              <a:t>Rag1</a:t>
            </a:r>
            <a:r>
              <a:rPr lang="en-AU" sz="1050" baseline="30000" dirty="0"/>
              <a:t>-/-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19538" y="4371279"/>
            <a:ext cx="138911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50" dirty="0"/>
              <a:t>Naïve CD4</a:t>
            </a:r>
            <a:r>
              <a:rPr lang="en-AU" sz="1050" baseline="30000" dirty="0"/>
              <a:t>+</a:t>
            </a:r>
            <a:r>
              <a:rPr lang="en-AU" sz="1050" dirty="0"/>
              <a:t> T cells from either </a:t>
            </a:r>
          </a:p>
          <a:p>
            <a:pPr algn="ctr"/>
            <a:r>
              <a:rPr lang="en-AU" sz="1050" dirty="0"/>
              <a:t>B6 (WT) or B6.</a:t>
            </a:r>
            <a:r>
              <a:rPr lang="en-AU" sz="1050" i="1" dirty="0"/>
              <a:t>Ccr2</a:t>
            </a:r>
            <a:r>
              <a:rPr lang="en-AU" sz="1050" baseline="30000" dirty="0"/>
              <a:t>-/-</a:t>
            </a:r>
            <a:r>
              <a:rPr lang="en-AU" sz="1050" dirty="0"/>
              <a:t> </a:t>
            </a:r>
            <a:endParaRPr lang="en-AU" sz="1050" baseline="30000" dirty="0"/>
          </a:p>
        </p:txBody>
      </p:sp>
      <p:cxnSp>
        <p:nvCxnSpPr>
          <p:cNvPr id="34" name="Straight Arrow Connector 33"/>
          <p:cNvCxnSpPr>
            <a:cxnSpLocks/>
          </p:cNvCxnSpPr>
          <p:nvPr/>
        </p:nvCxnSpPr>
        <p:spPr>
          <a:xfrm flipV="1">
            <a:off x="3048029" y="4534953"/>
            <a:ext cx="278995" cy="1010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048027" y="4234869"/>
            <a:ext cx="364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dirty="0"/>
              <a:t>i.v.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528047" y="3943783"/>
            <a:ext cx="239174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350" dirty="0">
                <a:solidFill>
                  <a:srgbClr val="000090"/>
                </a:solidFill>
              </a:rPr>
              <a:t>Rag1</a:t>
            </a:r>
            <a:r>
              <a:rPr lang="en-AU" sz="1350" baseline="30000" dirty="0">
                <a:solidFill>
                  <a:srgbClr val="000090"/>
                </a:solidFill>
              </a:rPr>
              <a:t>-/-</a:t>
            </a:r>
            <a:r>
              <a:rPr lang="en-AU" sz="1350" dirty="0">
                <a:solidFill>
                  <a:srgbClr val="000090"/>
                </a:solidFill>
              </a:rPr>
              <a:t>  mouse model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CD8A25-DFA1-3C4D-845E-7249971904F6}"/>
              </a:ext>
            </a:extLst>
          </p:cNvPr>
          <p:cNvCxnSpPr/>
          <p:nvPr/>
        </p:nvCxnSpPr>
        <p:spPr>
          <a:xfrm>
            <a:off x="3723919" y="4635972"/>
            <a:ext cx="698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A4FEC0-188D-8545-AF73-A20A470F54E3}"/>
              </a:ext>
            </a:extLst>
          </p:cNvPr>
          <p:cNvSpPr txBox="1"/>
          <p:nvPr/>
        </p:nvSpPr>
        <p:spPr>
          <a:xfrm>
            <a:off x="3598179" y="4368210"/>
            <a:ext cx="11993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Immunise</a:t>
            </a:r>
            <a:r>
              <a:rPr lang="en-US" sz="1100" dirty="0"/>
              <a:t> for EAE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B6AA2E7-A6E9-0041-B117-B1EF801111CC}"/>
              </a:ext>
            </a:extLst>
          </p:cNvPr>
          <p:cNvCxnSpPr>
            <a:cxnSpLocks/>
          </p:cNvCxnSpPr>
          <p:nvPr/>
        </p:nvCxnSpPr>
        <p:spPr>
          <a:xfrm>
            <a:off x="2934113" y="2644849"/>
            <a:ext cx="0" cy="266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DC30699-E68D-A042-8475-8A352A28ECF0}"/>
              </a:ext>
            </a:extLst>
          </p:cNvPr>
          <p:cNvSpPr txBox="1"/>
          <p:nvPr/>
        </p:nvSpPr>
        <p:spPr>
          <a:xfrm>
            <a:off x="2334431" y="2875816"/>
            <a:ext cx="219322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Immunise</a:t>
            </a:r>
            <a:r>
              <a:rPr lang="en-US" sz="1100" dirty="0"/>
              <a:t> for EAE</a:t>
            </a:r>
          </a:p>
          <a:p>
            <a:endParaRPr lang="en-US" sz="1100" dirty="0"/>
          </a:p>
          <a:p>
            <a:r>
              <a:rPr lang="en-US" sz="1100" dirty="0" err="1"/>
              <a:t>Analyse</a:t>
            </a:r>
            <a:r>
              <a:rPr lang="en-US" sz="1100" dirty="0"/>
              <a:t> GM-CSF</a:t>
            </a:r>
            <a:r>
              <a:rPr lang="en-US" sz="1100" baseline="30000" dirty="0"/>
              <a:t>+</a:t>
            </a:r>
            <a:r>
              <a:rPr lang="en-US" sz="1100" dirty="0"/>
              <a:t> T cells in the CNS</a:t>
            </a:r>
          </a:p>
        </p:txBody>
      </p:sp>
      <p:pic>
        <p:nvPicPr>
          <p:cNvPr id="38" name="Picture 37" descr="UoA_logo_cmyk.png">
            <a:extLst>
              <a:ext uri="{FF2B5EF4-FFF2-40B4-BE49-F238E27FC236}">
                <a16:creationId xmlns:a16="http://schemas.microsoft.com/office/drawing/2014/main" id="{A59FF172-F0E4-254F-B2A3-3521C02946B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24392" y="5766698"/>
            <a:ext cx="770868" cy="2359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F4D0C2-0322-9040-8B87-B67D5BF4B4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971" y="1916834"/>
            <a:ext cx="3717487" cy="16191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40D5D6-8280-3549-B9F2-739A8CAEB4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833" y="1884781"/>
            <a:ext cx="2174960" cy="150623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5E8CA8F-4D94-FD40-9BCB-AEBF1DAAA319}"/>
              </a:ext>
            </a:extLst>
          </p:cNvPr>
          <p:cNvSpPr txBox="1"/>
          <p:nvPr/>
        </p:nvSpPr>
        <p:spPr>
          <a:xfrm>
            <a:off x="1875868" y="5445224"/>
            <a:ext cx="83678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Kara </a:t>
            </a:r>
            <a:r>
              <a:rPr lang="en-US" sz="1050" i="1" dirty="0"/>
              <a:t>et al., CCR2 defines in vivo homing and development of IL-23-driven GM-CSF-producing Th17 cells. </a:t>
            </a:r>
            <a:r>
              <a:rPr lang="en-AU" sz="1050" b="1" i="1" dirty="0"/>
              <a:t>Nature Communications.</a:t>
            </a:r>
            <a:r>
              <a:rPr lang="en-AU" sz="1050" dirty="0"/>
              <a:t> 2015; 6:8644.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224752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9">
            <a:extLst>
              <a:ext uri="{FF2B5EF4-FFF2-40B4-BE49-F238E27FC236}">
                <a16:creationId xmlns:a16="http://schemas.microsoft.com/office/drawing/2014/main" id="{98B67479-D81F-4D47-972B-25CCF7831237}"/>
              </a:ext>
            </a:extLst>
          </p:cNvPr>
          <p:cNvGrpSpPr>
            <a:grpSpLocks/>
          </p:cNvGrpSpPr>
          <p:nvPr/>
        </p:nvGrpSpPr>
        <p:grpSpPr bwMode="auto">
          <a:xfrm>
            <a:off x="4295800" y="2598584"/>
            <a:ext cx="217488" cy="261938"/>
            <a:chOff x="3137102" y="2214534"/>
            <a:chExt cx="260520" cy="27138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E9EBCEC-873E-2E41-9D0F-C3E529D590DC}"/>
                </a:ext>
              </a:extLst>
            </p:cNvPr>
            <p:cNvSpPr/>
            <p:nvPr/>
          </p:nvSpPr>
          <p:spPr>
            <a:xfrm>
              <a:off x="3137102" y="2214534"/>
              <a:ext cx="260520" cy="271389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7D8C10B-C36A-6849-98B3-DE3F06103004}"/>
                </a:ext>
              </a:extLst>
            </p:cNvPr>
            <p:cNvSpPr/>
            <p:nvPr/>
          </p:nvSpPr>
          <p:spPr>
            <a:xfrm>
              <a:off x="3169430" y="2260588"/>
              <a:ext cx="201570" cy="19737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7" name="TextBox 300">
            <a:extLst>
              <a:ext uri="{FF2B5EF4-FFF2-40B4-BE49-F238E27FC236}">
                <a16:creationId xmlns:a16="http://schemas.microsoft.com/office/drawing/2014/main" id="{7A883208-CB80-DE44-9AF5-936DF02042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3794" y="2598584"/>
            <a:ext cx="376237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900" dirty="0">
                <a:solidFill>
                  <a:srgbClr val="FFFFFF"/>
                </a:solidFill>
                <a:latin typeface="Calibri" charset="0"/>
              </a:rPr>
              <a:t>CD4</a:t>
            </a:r>
          </a:p>
        </p:txBody>
      </p:sp>
      <p:grpSp>
        <p:nvGrpSpPr>
          <p:cNvPr id="8" name="Group 29">
            <a:extLst>
              <a:ext uri="{FF2B5EF4-FFF2-40B4-BE49-F238E27FC236}">
                <a16:creationId xmlns:a16="http://schemas.microsoft.com/office/drawing/2014/main" id="{2E49EA4A-A0C8-4E40-9143-FAA3BE9353F7}"/>
              </a:ext>
            </a:extLst>
          </p:cNvPr>
          <p:cNvGrpSpPr>
            <a:grpSpLocks/>
          </p:cNvGrpSpPr>
          <p:nvPr/>
        </p:nvGrpSpPr>
        <p:grpSpPr bwMode="auto">
          <a:xfrm>
            <a:off x="3719738" y="2598586"/>
            <a:ext cx="658813" cy="606425"/>
            <a:chOff x="4950544" y="2285942"/>
            <a:chExt cx="888915" cy="834154"/>
          </a:xfrm>
        </p:grpSpPr>
        <p:sp>
          <p:nvSpPr>
            <p:cNvPr id="9" name="Freeform 30">
              <a:extLst>
                <a:ext uri="{FF2B5EF4-FFF2-40B4-BE49-F238E27FC236}">
                  <a16:creationId xmlns:a16="http://schemas.microsoft.com/office/drawing/2014/main" id="{6C1F5D57-3097-F649-961D-F13D3F2CCC8A}"/>
                </a:ext>
              </a:extLst>
            </p:cNvPr>
            <p:cNvSpPr/>
            <p:nvPr/>
          </p:nvSpPr>
          <p:spPr>
            <a:xfrm>
              <a:off x="4950544" y="2285942"/>
              <a:ext cx="888915" cy="834154"/>
            </a:xfrm>
            <a:custGeom>
              <a:avLst/>
              <a:gdLst>
                <a:gd name="connsiteX0" fmla="*/ 309111 w 840293"/>
                <a:gd name="connsiteY0" fmla="*/ 419982 h 768009"/>
                <a:gd name="connsiteX1" fmla="*/ 281501 w 840293"/>
                <a:gd name="connsiteY1" fmla="*/ 378565 h 768009"/>
                <a:gd name="connsiteX2" fmla="*/ 198672 w 840293"/>
                <a:gd name="connsiteY2" fmla="*/ 337148 h 768009"/>
                <a:gd name="connsiteX3" fmla="*/ 88233 w 840293"/>
                <a:gd name="connsiteY3" fmla="*/ 240507 h 768009"/>
                <a:gd name="connsiteX4" fmla="*/ 60623 w 840293"/>
                <a:gd name="connsiteY4" fmla="*/ 157673 h 768009"/>
                <a:gd name="connsiteX5" fmla="*/ 46818 w 840293"/>
                <a:gd name="connsiteY5" fmla="*/ 116256 h 768009"/>
                <a:gd name="connsiteX6" fmla="*/ 19208 w 840293"/>
                <a:gd name="connsiteY6" fmla="*/ 88644 h 768009"/>
                <a:gd name="connsiteX7" fmla="*/ 5404 w 840293"/>
                <a:gd name="connsiteY7" fmla="*/ 47227 h 768009"/>
                <a:gd name="connsiteX8" fmla="*/ 88233 w 840293"/>
                <a:gd name="connsiteY8" fmla="*/ 33421 h 768009"/>
                <a:gd name="connsiteX9" fmla="*/ 143452 w 840293"/>
                <a:gd name="connsiteY9" fmla="*/ 143867 h 768009"/>
                <a:gd name="connsiteX10" fmla="*/ 157257 w 840293"/>
                <a:gd name="connsiteY10" fmla="*/ 185284 h 768009"/>
                <a:gd name="connsiteX11" fmla="*/ 226281 w 840293"/>
                <a:gd name="connsiteY11" fmla="*/ 226702 h 768009"/>
                <a:gd name="connsiteX12" fmla="*/ 295306 w 840293"/>
                <a:gd name="connsiteY12" fmla="*/ 281925 h 768009"/>
                <a:gd name="connsiteX13" fmla="*/ 378135 w 840293"/>
                <a:gd name="connsiteY13" fmla="*/ 323342 h 768009"/>
                <a:gd name="connsiteX14" fmla="*/ 405745 w 840293"/>
                <a:gd name="connsiteY14" fmla="*/ 295730 h 768009"/>
                <a:gd name="connsiteX15" fmla="*/ 391940 w 840293"/>
                <a:gd name="connsiteY15" fmla="*/ 240507 h 768009"/>
                <a:gd name="connsiteX16" fmla="*/ 378135 w 840293"/>
                <a:gd name="connsiteY16" fmla="*/ 199090 h 768009"/>
                <a:gd name="connsiteX17" fmla="*/ 336720 w 840293"/>
                <a:gd name="connsiteY17" fmla="*/ 157673 h 768009"/>
                <a:gd name="connsiteX18" fmla="*/ 309111 w 840293"/>
                <a:gd name="connsiteY18" fmla="*/ 116256 h 768009"/>
                <a:gd name="connsiteX19" fmla="*/ 322916 w 840293"/>
                <a:gd name="connsiteY19" fmla="*/ 61033 h 768009"/>
                <a:gd name="connsiteX20" fmla="*/ 405745 w 840293"/>
                <a:gd name="connsiteY20" fmla="*/ 33421 h 768009"/>
                <a:gd name="connsiteX21" fmla="*/ 447159 w 840293"/>
                <a:gd name="connsiteY21" fmla="*/ 5810 h 768009"/>
                <a:gd name="connsiteX22" fmla="*/ 460964 w 840293"/>
                <a:gd name="connsiteY22" fmla="*/ 47227 h 768009"/>
                <a:gd name="connsiteX23" fmla="*/ 419550 w 840293"/>
                <a:gd name="connsiteY23" fmla="*/ 116256 h 768009"/>
                <a:gd name="connsiteX24" fmla="*/ 433354 w 840293"/>
                <a:gd name="connsiteY24" fmla="*/ 185284 h 768009"/>
                <a:gd name="connsiteX25" fmla="*/ 460964 w 840293"/>
                <a:gd name="connsiteY25" fmla="*/ 212896 h 768009"/>
                <a:gd name="connsiteX26" fmla="*/ 516184 w 840293"/>
                <a:gd name="connsiteY26" fmla="*/ 281925 h 768009"/>
                <a:gd name="connsiteX27" fmla="*/ 557598 w 840293"/>
                <a:gd name="connsiteY27" fmla="*/ 199090 h 768009"/>
                <a:gd name="connsiteX28" fmla="*/ 571403 w 840293"/>
                <a:gd name="connsiteY28" fmla="*/ 157673 h 768009"/>
                <a:gd name="connsiteX29" fmla="*/ 612818 w 840293"/>
                <a:gd name="connsiteY29" fmla="*/ 143867 h 768009"/>
                <a:gd name="connsiteX30" fmla="*/ 668037 w 840293"/>
                <a:gd name="connsiteY30" fmla="*/ 199090 h 768009"/>
                <a:gd name="connsiteX31" fmla="*/ 612818 w 840293"/>
                <a:gd name="connsiteY31" fmla="*/ 212896 h 768009"/>
                <a:gd name="connsiteX32" fmla="*/ 640427 w 840293"/>
                <a:gd name="connsiteY32" fmla="*/ 309536 h 768009"/>
                <a:gd name="connsiteX33" fmla="*/ 806086 w 840293"/>
                <a:gd name="connsiteY33" fmla="*/ 323342 h 768009"/>
                <a:gd name="connsiteX34" fmla="*/ 668037 w 840293"/>
                <a:gd name="connsiteY34" fmla="*/ 378565 h 768009"/>
                <a:gd name="connsiteX35" fmla="*/ 681842 w 840293"/>
                <a:gd name="connsiteY35" fmla="*/ 419982 h 768009"/>
                <a:gd name="connsiteX36" fmla="*/ 764671 w 840293"/>
                <a:gd name="connsiteY36" fmla="*/ 461399 h 768009"/>
                <a:gd name="connsiteX37" fmla="*/ 778476 w 840293"/>
                <a:gd name="connsiteY37" fmla="*/ 585651 h 768009"/>
                <a:gd name="connsiteX38" fmla="*/ 737062 w 840293"/>
                <a:gd name="connsiteY38" fmla="*/ 599457 h 768009"/>
                <a:gd name="connsiteX39" fmla="*/ 668037 w 840293"/>
                <a:gd name="connsiteY39" fmla="*/ 475205 h 768009"/>
                <a:gd name="connsiteX40" fmla="*/ 626623 w 840293"/>
                <a:gd name="connsiteY40" fmla="*/ 461399 h 768009"/>
                <a:gd name="connsiteX41" fmla="*/ 585208 w 840293"/>
                <a:gd name="connsiteY41" fmla="*/ 489011 h 768009"/>
                <a:gd name="connsiteX42" fmla="*/ 543793 w 840293"/>
                <a:gd name="connsiteY42" fmla="*/ 696097 h 768009"/>
                <a:gd name="connsiteX43" fmla="*/ 516184 w 840293"/>
                <a:gd name="connsiteY43" fmla="*/ 613262 h 768009"/>
                <a:gd name="connsiteX44" fmla="*/ 543793 w 840293"/>
                <a:gd name="connsiteY44" fmla="*/ 530428 h 768009"/>
                <a:gd name="connsiteX45" fmla="*/ 460964 w 840293"/>
                <a:gd name="connsiteY45" fmla="*/ 502816 h 768009"/>
                <a:gd name="connsiteX46" fmla="*/ 433354 w 840293"/>
                <a:gd name="connsiteY46" fmla="*/ 585651 h 768009"/>
                <a:gd name="connsiteX47" fmla="*/ 378135 w 840293"/>
                <a:gd name="connsiteY47" fmla="*/ 654680 h 768009"/>
                <a:gd name="connsiteX48" fmla="*/ 240086 w 840293"/>
                <a:gd name="connsiteY48" fmla="*/ 640874 h 768009"/>
                <a:gd name="connsiteX49" fmla="*/ 157257 w 840293"/>
                <a:gd name="connsiteY49" fmla="*/ 668485 h 768009"/>
                <a:gd name="connsiteX50" fmla="*/ 143452 w 840293"/>
                <a:gd name="connsiteY50" fmla="*/ 627068 h 768009"/>
                <a:gd name="connsiteX51" fmla="*/ 267696 w 840293"/>
                <a:gd name="connsiteY51" fmla="*/ 599457 h 768009"/>
                <a:gd name="connsiteX52" fmla="*/ 322916 w 840293"/>
                <a:gd name="connsiteY52" fmla="*/ 585651 h 768009"/>
                <a:gd name="connsiteX53" fmla="*/ 336720 w 840293"/>
                <a:gd name="connsiteY53" fmla="*/ 544234 h 768009"/>
                <a:gd name="connsiteX54" fmla="*/ 364330 w 840293"/>
                <a:gd name="connsiteY54" fmla="*/ 516622 h 768009"/>
                <a:gd name="connsiteX55" fmla="*/ 157257 w 840293"/>
                <a:gd name="connsiteY55" fmla="*/ 475205 h 768009"/>
                <a:gd name="connsiteX56" fmla="*/ 115842 w 840293"/>
                <a:gd name="connsiteY56" fmla="*/ 461399 h 768009"/>
                <a:gd name="connsiteX57" fmla="*/ 60623 w 840293"/>
                <a:gd name="connsiteY57" fmla="*/ 447593 h 768009"/>
                <a:gd name="connsiteX58" fmla="*/ 74428 w 840293"/>
                <a:gd name="connsiteY58" fmla="*/ 378565 h 768009"/>
                <a:gd name="connsiteX59" fmla="*/ 129647 w 840293"/>
                <a:gd name="connsiteY59" fmla="*/ 392371 h 768009"/>
                <a:gd name="connsiteX60" fmla="*/ 212477 w 840293"/>
                <a:gd name="connsiteY60" fmla="*/ 419982 h 768009"/>
                <a:gd name="connsiteX61" fmla="*/ 309111 w 840293"/>
                <a:gd name="connsiteY61" fmla="*/ 419982 h 76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840293" h="768009">
                  <a:moveTo>
                    <a:pt x="309111" y="419982"/>
                  </a:moveTo>
                  <a:cubicBezTo>
                    <a:pt x="320615" y="413079"/>
                    <a:pt x="293233" y="390298"/>
                    <a:pt x="281501" y="378565"/>
                  </a:cubicBezTo>
                  <a:cubicBezTo>
                    <a:pt x="254739" y="351801"/>
                    <a:pt x="232357" y="348377"/>
                    <a:pt x="198672" y="337148"/>
                  </a:cubicBezTo>
                  <a:cubicBezTo>
                    <a:pt x="145625" y="301782"/>
                    <a:pt x="112453" y="295006"/>
                    <a:pt x="88233" y="240507"/>
                  </a:cubicBezTo>
                  <a:cubicBezTo>
                    <a:pt x="76413" y="213910"/>
                    <a:pt x="69826" y="185284"/>
                    <a:pt x="60623" y="157673"/>
                  </a:cubicBezTo>
                  <a:cubicBezTo>
                    <a:pt x="56021" y="143867"/>
                    <a:pt x="57108" y="126546"/>
                    <a:pt x="46818" y="116256"/>
                  </a:cubicBezTo>
                  <a:lnTo>
                    <a:pt x="19208" y="88644"/>
                  </a:lnTo>
                  <a:cubicBezTo>
                    <a:pt x="14607" y="74838"/>
                    <a:pt x="0" y="60739"/>
                    <a:pt x="5404" y="47227"/>
                  </a:cubicBezTo>
                  <a:cubicBezTo>
                    <a:pt x="24294" y="0"/>
                    <a:pt x="61452" y="24494"/>
                    <a:pt x="88233" y="33421"/>
                  </a:cubicBezTo>
                  <a:cubicBezTo>
                    <a:pt x="136421" y="81614"/>
                    <a:pt x="111726" y="48685"/>
                    <a:pt x="143452" y="143867"/>
                  </a:cubicBezTo>
                  <a:cubicBezTo>
                    <a:pt x="148054" y="157673"/>
                    <a:pt x="146967" y="174994"/>
                    <a:pt x="157257" y="185284"/>
                  </a:cubicBezTo>
                  <a:cubicBezTo>
                    <a:pt x="211184" y="239215"/>
                    <a:pt x="154600" y="190859"/>
                    <a:pt x="226281" y="226702"/>
                  </a:cubicBezTo>
                  <a:cubicBezTo>
                    <a:pt x="282938" y="255032"/>
                    <a:pt x="252503" y="247680"/>
                    <a:pt x="295306" y="281925"/>
                  </a:cubicBezTo>
                  <a:cubicBezTo>
                    <a:pt x="333535" y="312510"/>
                    <a:pt x="334393" y="308760"/>
                    <a:pt x="378135" y="323342"/>
                  </a:cubicBezTo>
                  <a:cubicBezTo>
                    <a:pt x="387338" y="314138"/>
                    <a:pt x="403605" y="308569"/>
                    <a:pt x="405745" y="295730"/>
                  </a:cubicBezTo>
                  <a:cubicBezTo>
                    <a:pt x="408864" y="277014"/>
                    <a:pt x="397152" y="258751"/>
                    <a:pt x="391940" y="240507"/>
                  </a:cubicBezTo>
                  <a:cubicBezTo>
                    <a:pt x="387942" y="226514"/>
                    <a:pt x="386207" y="211198"/>
                    <a:pt x="378135" y="199090"/>
                  </a:cubicBezTo>
                  <a:cubicBezTo>
                    <a:pt x="367306" y="182845"/>
                    <a:pt x="349218" y="172672"/>
                    <a:pt x="336720" y="157673"/>
                  </a:cubicBezTo>
                  <a:cubicBezTo>
                    <a:pt x="326099" y="144926"/>
                    <a:pt x="318314" y="130062"/>
                    <a:pt x="309111" y="116256"/>
                  </a:cubicBezTo>
                  <a:cubicBezTo>
                    <a:pt x="313713" y="97848"/>
                    <a:pt x="308510" y="73382"/>
                    <a:pt x="322916" y="61033"/>
                  </a:cubicBezTo>
                  <a:cubicBezTo>
                    <a:pt x="345012" y="42092"/>
                    <a:pt x="381530" y="49565"/>
                    <a:pt x="405745" y="33421"/>
                  </a:cubicBezTo>
                  <a:lnTo>
                    <a:pt x="447159" y="5810"/>
                  </a:lnTo>
                  <a:cubicBezTo>
                    <a:pt x="451761" y="19616"/>
                    <a:pt x="460964" y="32675"/>
                    <a:pt x="460964" y="47227"/>
                  </a:cubicBezTo>
                  <a:cubicBezTo>
                    <a:pt x="460964" y="83069"/>
                    <a:pt x="441420" y="94383"/>
                    <a:pt x="419550" y="116256"/>
                  </a:cubicBezTo>
                  <a:cubicBezTo>
                    <a:pt x="424151" y="139265"/>
                    <a:pt x="424111" y="163716"/>
                    <a:pt x="433354" y="185284"/>
                  </a:cubicBezTo>
                  <a:cubicBezTo>
                    <a:pt x="438481" y="197248"/>
                    <a:pt x="455143" y="201254"/>
                    <a:pt x="460964" y="212896"/>
                  </a:cubicBezTo>
                  <a:cubicBezTo>
                    <a:pt x="499099" y="289171"/>
                    <a:pt x="440816" y="256800"/>
                    <a:pt x="516184" y="281925"/>
                  </a:cubicBezTo>
                  <a:cubicBezTo>
                    <a:pt x="550883" y="177821"/>
                    <a:pt x="504077" y="306139"/>
                    <a:pt x="557598" y="199090"/>
                  </a:cubicBezTo>
                  <a:cubicBezTo>
                    <a:pt x="564106" y="186074"/>
                    <a:pt x="561113" y="167963"/>
                    <a:pt x="571403" y="157673"/>
                  </a:cubicBezTo>
                  <a:cubicBezTo>
                    <a:pt x="581692" y="147383"/>
                    <a:pt x="599013" y="148469"/>
                    <a:pt x="612818" y="143867"/>
                  </a:cubicBezTo>
                  <a:cubicBezTo>
                    <a:pt x="620185" y="146323"/>
                    <a:pt x="697486" y="159821"/>
                    <a:pt x="668037" y="199090"/>
                  </a:cubicBezTo>
                  <a:cubicBezTo>
                    <a:pt x="656654" y="214269"/>
                    <a:pt x="631224" y="208294"/>
                    <a:pt x="612818" y="212896"/>
                  </a:cubicBezTo>
                  <a:cubicBezTo>
                    <a:pt x="584330" y="298365"/>
                    <a:pt x="553634" y="298686"/>
                    <a:pt x="640427" y="309536"/>
                  </a:cubicBezTo>
                  <a:cubicBezTo>
                    <a:pt x="695410" y="316409"/>
                    <a:pt x="750866" y="318740"/>
                    <a:pt x="806086" y="323342"/>
                  </a:cubicBezTo>
                  <a:cubicBezTo>
                    <a:pt x="840293" y="425968"/>
                    <a:pt x="819261" y="318072"/>
                    <a:pt x="668037" y="378565"/>
                  </a:cubicBezTo>
                  <a:cubicBezTo>
                    <a:pt x="654526" y="383970"/>
                    <a:pt x="672751" y="408618"/>
                    <a:pt x="681842" y="419982"/>
                  </a:cubicBezTo>
                  <a:cubicBezTo>
                    <a:pt x="701304" y="444310"/>
                    <a:pt x="737389" y="452304"/>
                    <a:pt x="764671" y="461399"/>
                  </a:cubicBezTo>
                  <a:cubicBezTo>
                    <a:pt x="773875" y="489011"/>
                    <a:pt x="812988" y="551136"/>
                    <a:pt x="778476" y="585651"/>
                  </a:cubicBezTo>
                  <a:cubicBezTo>
                    <a:pt x="768187" y="595941"/>
                    <a:pt x="750867" y="594855"/>
                    <a:pt x="737062" y="599457"/>
                  </a:cubicBezTo>
                  <a:cubicBezTo>
                    <a:pt x="724907" y="562989"/>
                    <a:pt x="703640" y="487074"/>
                    <a:pt x="668037" y="475205"/>
                  </a:cubicBezTo>
                  <a:lnTo>
                    <a:pt x="626623" y="461399"/>
                  </a:lnTo>
                  <a:cubicBezTo>
                    <a:pt x="612818" y="470603"/>
                    <a:pt x="589766" y="473057"/>
                    <a:pt x="585208" y="489011"/>
                  </a:cubicBezTo>
                  <a:cubicBezTo>
                    <a:pt x="505499" y="768009"/>
                    <a:pt x="621461" y="579590"/>
                    <a:pt x="543793" y="696097"/>
                  </a:cubicBezTo>
                  <a:cubicBezTo>
                    <a:pt x="483561" y="676018"/>
                    <a:pt x="493973" y="694709"/>
                    <a:pt x="516184" y="613262"/>
                  </a:cubicBezTo>
                  <a:cubicBezTo>
                    <a:pt x="523841" y="585183"/>
                    <a:pt x="543793" y="530428"/>
                    <a:pt x="543793" y="530428"/>
                  </a:cubicBezTo>
                  <a:cubicBezTo>
                    <a:pt x="527098" y="505384"/>
                    <a:pt x="507766" y="448211"/>
                    <a:pt x="460964" y="502816"/>
                  </a:cubicBezTo>
                  <a:cubicBezTo>
                    <a:pt x="442023" y="524915"/>
                    <a:pt x="449498" y="561433"/>
                    <a:pt x="433354" y="585651"/>
                  </a:cubicBezTo>
                  <a:cubicBezTo>
                    <a:pt x="398525" y="637898"/>
                    <a:pt x="417477" y="615335"/>
                    <a:pt x="378135" y="654680"/>
                  </a:cubicBezTo>
                  <a:cubicBezTo>
                    <a:pt x="332119" y="650078"/>
                    <a:pt x="286242" y="637989"/>
                    <a:pt x="240086" y="640874"/>
                  </a:cubicBezTo>
                  <a:cubicBezTo>
                    <a:pt x="211039" y="642689"/>
                    <a:pt x="157257" y="668485"/>
                    <a:pt x="157257" y="668485"/>
                  </a:cubicBezTo>
                  <a:cubicBezTo>
                    <a:pt x="152655" y="654679"/>
                    <a:pt x="143452" y="641620"/>
                    <a:pt x="143452" y="627068"/>
                  </a:cubicBezTo>
                  <a:cubicBezTo>
                    <a:pt x="143452" y="547263"/>
                    <a:pt x="207919" y="591984"/>
                    <a:pt x="267696" y="599457"/>
                  </a:cubicBezTo>
                  <a:cubicBezTo>
                    <a:pt x="286103" y="594855"/>
                    <a:pt x="308101" y="597504"/>
                    <a:pt x="322916" y="585651"/>
                  </a:cubicBezTo>
                  <a:cubicBezTo>
                    <a:pt x="334279" y="576560"/>
                    <a:pt x="329233" y="556713"/>
                    <a:pt x="336720" y="544234"/>
                  </a:cubicBezTo>
                  <a:cubicBezTo>
                    <a:pt x="343416" y="533073"/>
                    <a:pt x="355127" y="525826"/>
                    <a:pt x="364330" y="516622"/>
                  </a:cubicBezTo>
                  <a:cubicBezTo>
                    <a:pt x="271698" y="454863"/>
                    <a:pt x="356531" y="501777"/>
                    <a:pt x="157257" y="475205"/>
                  </a:cubicBezTo>
                  <a:cubicBezTo>
                    <a:pt x="142833" y="473282"/>
                    <a:pt x="129834" y="465397"/>
                    <a:pt x="115842" y="461399"/>
                  </a:cubicBezTo>
                  <a:cubicBezTo>
                    <a:pt x="97599" y="456186"/>
                    <a:pt x="79029" y="452195"/>
                    <a:pt x="60623" y="447593"/>
                  </a:cubicBezTo>
                  <a:cubicBezTo>
                    <a:pt x="41417" y="418782"/>
                    <a:pt x="1601" y="388969"/>
                    <a:pt x="74428" y="378565"/>
                  </a:cubicBezTo>
                  <a:cubicBezTo>
                    <a:pt x="93210" y="375882"/>
                    <a:pt x="111474" y="386919"/>
                    <a:pt x="129647" y="392371"/>
                  </a:cubicBezTo>
                  <a:cubicBezTo>
                    <a:pt x="157523" y="400734"/>
                    <a:pt x="212477" y="419982"/>
                    <a:pt x="212477" y="419982"/>
                  </a:cubicBezTo>
                  <a:cubicBezTo>
                    <a:pt x="286013" y="405273"/>
                    <a:pt x="297607" y="426885"/>
                    <a:pt x="309111" y="419982"/>
                  </a:cubicBez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Oval 31">
              <a:extLst>
                <a:ext uri="{FF2B5EF4-FFF2-40B4-BE49-F238E27FC236}">
                  <a16:creationId xmlns:a16="http://schemas.microsoft.com/office/drawing/2014/main" id="{F5841D5B-6914-764A-925D-677F869B8AEC}"/>
                </a:ext>
              </a:extLst>
            </p:cNvPr>
            <p:cNvSpPr/>
            <p:nvPr/>
          </p:nvSpPr>
          <p:spPr>
            <a:xfrm flipH="1" flipV="1">
              <a:off x="5398215" y="2637509"/>
              <a:ext cx="137086" cy="13757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1" name="Group 9">
            <a:extLst>
              <a:ext uri="{FF2B5EF4-FFF2-40B4-BE49-F238E27FC236}">
                <a16:creationId xmlns:a16="http://schemas.microsoft.com/office/drawing/2014/main" id="{6A01241F-8B32-C044-BC9B-EFC6510870E4}"/>
              </a:ext>
            </a:extLst>
          </p:cNvPr>
          <p:cNvGrpSpPr>
            <a:grpSpLocks/>
          </p:cNvGrpSpPr>
          <p:nvPr/>
        </p:nvGrpSpPr>
        <p:grpSpPr bwMode="auto">
          <a:xfrm>
            <a:off x="5375920" y="2526578"/>
            <a:ext cx="482600" cy="434975"/>
            <a:chOff x="3706225" y="2125583"/>
            <a:chExt cx="483771" cy="43592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D63941F-F208-4F4E-A881-87CD6B825804}"/>
                </a:ext>
              </a:extLst>
            </p:cNvPr>
            <p:cNvSpPr/>
            <p:nvPr/>
          </p:nvSpPr>
          <p:spPr>
            <a:xfrm>
              <a:off x="3706225" y="2125583"/>
              <a:ext cx="483771" cy="43592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21CC31-9B6F-EF47-86D7-E165C5F4BB0B}"/>
                </a:ext>
              </a:extLst>
            </p:cNvPr>
            <p:cNvSpPr/>
            <p:nvPr/>
          </p:nvSpPr>
          <p:spPr>
            <a:xfrm>
              <a:off x="3746009" y="2157403"/>
              <a:ext cx="431256" cy="34047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14" name="TextBox 195">
            <a:extLst>
              <a:ext uri="{FF2B5EF4-FFF2-40B4-BE49-F238E27FC236}">
                <a16:creationId xmlns:a16="http://schemas.microsoft.com/office/drawing/2014/main" id="{57791F7B-59C6-6A4E-95ED-707EB5282F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922" y="2886618"/>
            <a:ext cx="5492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latin typeface="Calibri" charset="0"/>
              </a:rPr>
              <a:t>Th17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5AB169C-BDF5-124D-83D6-5645A8D1612E}"/>
              </a:ext>
            </a:extLst>
          </p:cNvPr>
          <p:cNvCxnSpPr/>
          <p:nvPr/>
        </p:nvCxnSpPr>
        <p:spPr>
          <a:xfrm>
            <a:off x="4655840" y="2742600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28C6934-3F28-B24B-9F31-141ECEF8E0FD}"/>
              </a:ext>
            </a:extLst>
          </p:cNvPr>
          <p:cNvSpPr txBox="1"/>
          <p:nvPr/>
        </p:nvSpPr>
        <p:spPr>
          <a:xfrm>
            <a:off x="4655840" y="2310554"/>
            <a:ext cx="4846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IL-6</a:t>
            </a:r>
          </a:p>
          <a:p>
            <a:r>
              <a:rPr lang="en-US" sz="1100" dirty="0" err="1"/>
              <a:t>TGF</a:t>
            </a:r>
            <a:r>
              <a:rPr lang="en-US" sz="1100" dirty="0" err="1">
                <a:latin typeface="Symbol" charset="2"/>
                <a:cs typeface="Symbol" charset="2"/>
              </a:rPr>
              <a:t>b</a:t>
            </a:r>
            <a:endParaRPr lang="en-US" sz="1100" dirty="0">
              <a:latin typeface="Symbol" charset="2"/>
              <a:cs typeface="Symbol" charset="2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ADB7ED6-3E92-9F46-95D7-DBF794370010}"/>
              </a:ext>
            </a:extLst>
          </p:cNvPr>
          <p:cNvCxnSpPr/>
          <p:nvPr/>
        </p:nvCxnSpPr>
        <p:spPr>
          <a:xfrm>
            <a:off x="6168008" y="2742600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9">
            <a:extLst>
              <a:ext uri="{FF2B5EF4-FFF2-40B4-BE49-F238E27FC236}">
                <a16:creationId xmlns:a16="http://schemas.microsoft.com/office/drawing/2014/main" id="{C1984E8B-C13F-924E-9F46-24F5D88A6C04}"/>
              </a:ext>
            </a:extLst>
          </p:cNvPr>
          <p:cNvGrpSpPr>
            <a:grpSpLocks/>
          </p:cNvGrpSpPr>
          <p:nvPr/>
        </p:nvGrpSpPr>
        <p:grpSpPr bwMode="auto">
          <a:xfrm>
            <a:off x="6960096" y="2526578"/>
            <a:ext cx="482600" cy="434975"/>
            <a:chOff x="3706225" y="2125583"/>
            <a:chExt cx="483771" cy="435929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34F8251-DB86-F449-8594-45B64E770595}"/>
                </a:ext>
              </a:extLst>
            </p:cNvPr>
            <p:cNvSpPr/>
            <p:nvPr/>
          </p:nvSpPr>
          <p:spPr>
            <a:xfrm>
              <a:off x="3706225" y="2125583"/>
              <a:ext cx="483771" cy="43592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7A2B3E6-5404-7245-A6AD-C170141D3160}"/>
                </a:ext>
              </a:extLst>
            </p:cNvPr>
            <p:cNvSpPr/>
            <p:nvPr/>
          </p:nvSpPr>
          <p:spPr>
            <a:xfrm>
              <a:off x="3746009" y="2157403"/>
              <a:ext cx="431256" cy="34047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21" name="TextBox 195">
            <a:extLst>
              <a:ext uri="{FF2B5EF4-FFF2-40B4-BE49-F238E27FC236}">
                <a16:creationId xmlns:a16="http://schemas.microsoft.com/office/drawing/2014/main" id="{AE7C6046-D725-5F42-86B4-493E4155CF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4221" y="2563088"/>
            <a:ext cx="46055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 dirty="0">
                <a:solidFill>
                  <a:srgbClr val="FFFFFF"/>
                </a:solidFill>
                <a:latin typeface="Calibri" charset="0"/>
              </a:rPr>
              <a:t>T-bet</a:t>
            </a:r>
          </a:p>
          <a:p>
            <a:pPr eaLnBrk="1" hangingPunct="1"/>
            <a:r>
              <a:rPr lang="en-US" sz="600" dirty="0" err="1">
                <a:solidFill>
                  <a:srgbClr val="FFFFFF"/>
                </a:solidFill>
                <a:latin typeface="Calibri" charset="0"/>
              </a:rPr>
              <a:t>ROR</a:t>
            </a:r>
            <a:r>
              <a:rPr lang="en-US" sz="600" dirty="0" err="1">
                <a:solidFill>
                  <a:srgbClr val="FFFFFF"/>
                </a:solidFill>
                <a:latin typeface="Symbol" charset="2"/>
                <a:cs typeface="Symbol" charset="2"/>
              </a:rPr>
              <a:t>g</a:t>
            </a:r>
            <a:r>
              <a:rPr lang="en-US" sz="600" dirty="0" err="1">
                <a:solidFill>
                  <a:srgbClr val="FFFFFF"/>
                </a:solidFill>
                <a:latin typeface="Calibri" charset="0"/>
              </a:rPr>
              <a:t>t</a:t>
            </a:r>
            <a:endParaRPr lang="en-US" sz="500" dirty="0">
              <a:solidFill>
                <a:srgbClr val="FFFFFF"/>
              </a:solidFill>
              <a:latin typeface="Calibri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85B4948-3EFA-504B-93C9-27CB3B3B9FC9}"/>
              </a:ext>
            </a:extLst>
          </p:cNvPr>
          <p:cNvCxnSpPr/>
          <p:nvPr/>
        </p:nvCxnSpPr>
        <p:spPr>
          <a:xfrm flipV="1">
            <a:off x="5807968" y="2166536"/>
            <a:ext cx="360040" cy="360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10FADB7-E936-FB42-9C97-26C1451055A8}"/>
              </a:ext>
            </a:extLst>
          </p:cNvPr>
          <p:cNvSpPr txBox="1"/>
          <p:nvPr/>
        </p:nvSpPr>
        <p:spPr>
          <a:xfrm>
            <a:off x="6096002" y="1878504"/>
            <a:ext cx="644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IL-17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0B2BDB-902F-AB41-A688-0D80AFFC03B7}"/>
              </a:ext>
            </a:extLst>
          </p:cNvPr>
          <p:cNvSpPr txBox="1"/>
          <p:nvPr/>
        </p:nvSpPr>
        <p:spPr>
          <a:xfrm>
            <a:off x="6096000" y="2382560"/>
            <a:ext cx="648472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IL-23</a:t>
            </a:r>
          </a:p>
          <a:p>
            <a:endParaRPr lang="en-US" sz="1100" dirty="0"/>
          </a:p>
          <a:p>
            <a:r>
              <a:rPr lang="en-US" sz="1100" dirty="0"/>
              <a:t>IL-1</a:t>
            </a:r>
          </a:p>
          <a:p>
            <a:r>
              <a:rPr lang="en-US" sz="1100" dirty="0"/>
              <a:t>TNF</a:t>
            </a:r>
          </a:p>
          <a:p>
            <a:r>
              <a:rPr lang="en-US" sz="1100" dirty="0" err="1"/>
              <a:t>IFN</a:t>
            </a:r>
            <a:r>
              <a:rPr lang="en-US" sz="1100" dirty="0" err="1">
                <a:latin typeface="Symbol" charset="2"/>
                <a:cs typeface="Symbol" charset="2"/>
              </a:rPr>
              <a:t>g</a:t>
            </a:r>
            <a:endParaRPr lang="en-US" sz="1100" dirty="0">
              <a:latin typeface="Symbol" charset="2"/>
              <a:cs typeface="Symbol" charset="2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4F70274-0BC2-4244-BFA1-9FA91DA239E0}"/>
              </a:ext>
            </a:extLst>
          </p:cNvPr>
          <p:cNvCxnSpPr/>
          <p:nvPr/>
        </p:nvCxnSpPr>
        <p:spPr>
          <a:xfrm flipV="1">
            <a:off x="7464152" y="2238544"/>
            <a:ext cx="360040" cy="36004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8977F72-BFF9-A44C-A58C-0C8031121FA9}"/>
              </a:ext>
            </a:extLst>
          </p:cNvPr>
          <p:cNvSpPr txBox="1"/>
          <p:nvPr/>
        </p:nvSpPr>
        <p:spPr>
          <a:xfrm>
            <a:off x="7824194" y="1806496"/>
            <a:ext cx="9414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GM-CSF</a:t>
            </a:r>
          </a:p>
          <a:p>
            <a:r>
              <a:rPr lang="en-US" dirty="0"/>
              <a:t>IL-17</a:t>
            </a:r>
          </a:p>
          <a:p>
            <a:r>
              <a:rPr lang="en-US" dirty="0" err="1"/>
              <a:t>IFN</a:t>
            </a:r>
            <a:r>
              <a:rPr lang="en-US" dirty="0" err="1">
                <a:latin typeface="Symbol" charset="2"/>
                <a:cs typeface="Symbol" charset="2"/>
              </a:rPr>
              <a:t>g</a:t>
            </a:r>
            <a:endParaRPr lang="en-US" dirty="0">
              <a:latin typeface="Symbol" charset="2"/>
              <a:cs typeface="Symbol" charset="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F2B6F8-5E45-7841-B125-7B5FADDA2D84}"/>
              </a:ext>
            </a:extLst>
          </p:cNvPr>
          <p:cNvSpPr txBox="1"/>
          <p:nvPr/>
        </p:nvSpPr>
        <p:spPr>
          <a:xfrm>
            <a:off x="6888088" y="2958626"/>
            <a:ext cx="1743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Pathogenic Th17</a:t>
            </a:r>
          </a:p>
          <a:p>
            <a:r>
              <a:rPr lang="en-US" dirty="0"/>
              <a:t>CCR2</a:t>
            </a:r>
            <a:r>
              <a:rPr lang="en-US" baseline="30000" dirty="0"/>
              <a:t>+</a:t>
            </a:r>
            <a:r>
              <a:rPr lang="en-US" dirty="0"/>
              <a:t>CCR6</a:t>
            </a:r>
            <a:r>
              <a:rPr lang="en-US" baseline="30000" dirty="0"/>
              <a:t>-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2E671097-16C1-2A4A-909D-D446E2C92E1E}"/>
              </a:ext>
            </a:extLst>
          </p:cNvPr>
          <p:cNvSpPr/>
          <p:nvPr/>
        </p:nvSpPr>
        <p:spPr>
          <a:xfrm>
            <a:off x="5519936" y="2454568"/>
            <a:ext cx="177338" cy="158258"/>
          </a:xfrm>
          <a:custGeom>
            <a:avLst/>
            <a:gdLst>
              <a:gd name="connsiteX0" fmla="*/ 157954 w 499556"/>
              <a:gd name="connsiteY0" fmla="*/ 0 h 379113"/>
              <a:gd name="connsiteX1" fmla="*/ 88454 w 499556"/>
              <a:gd name="connsiteY1" fmla="*/ 6318 h 379113"/>
              <a:gd name="connsiteX2" fmla="*/ 63182 w 499556"/>
              <a:gd name="connsiteY2" fmla="*/ 18956 h 379113"/>
              <a:gd name="connsiteX3" fmla="*/ 44227 w 499556"/>
              <a:gd name="connsiteY3" fmla="*/ 25274 h 379113"/>
              <a:gd name="connsiteX4" fmla="*/ 0 w 499556"/>
              <a:gd name="connsiteY4" fmla="*/ 69504 h 379113"/>
              <a:gd name="connsiteX5" fmla="*/ 12636 w 499556"/>
              <a:gd name="connsiteY5" fmla="*/ 189557 h 379113"/>
              <a:gd name="connsiteX6" fmla="*/ 18954 w 499556"/>
              <a:gd name="connsiteY6" fmla="*/ 208512 h 379113"/>
              <a:gd name="connsiteX7" fmla="*/ 31591 w 499556"/>
              <a:gd name="connsiteY7" fmla="*/ 221149 h 379113"/>
              <a:gd name="connsiteX8" fmla="*/ 37909 w 499556"/>
              <a:gd name="connsiteY8" fmla="*/ 240105 h 379113"/>
              <a:gd name="connsiteX9" fmla="*/ 69500 w 499556"/>
              <a:gd name="connsiteY9" fmla="*/ 214831 h 379113"/>
              <a:gd name="connsiteX10" fmla="*/ 75818 w 499556"/>
              <a:gd name="connsiteY10" fmla="*/ 101097 h 379113"/>
              <a:gd name="connsiteX11" fmla="*/ 88454 w 499556"/>
              <a:gd name="connsiteY11" fmla="*/ 75823 h 379113"/>
              <a:gd name="connsiteX12" fmla="*/ 145318 w 499556"/>
              <a:gd name="connsiteY12" fmla="*/ 82141 h 379113"/>
              <a:gd name="connsiteX13" fmla="*/ 164273 w 499556"/>
              <a:gd name="connsiteY13" fmla="*/ 252742 h 379113"/>
              <a:gd name="connsiteX14" fmla="*/ 189545 w 499556"/>
              <a:gd name="connsiteY14" fmla="*/ 278016 h 379113"/>
              <a:gd name="connsiteX15" fmla="*/ 208500 w 499556"/>
              <a:gd name="connsiteY15" fmla="*/ 271698 h 379113"/>
              <a:gd name="connsiteX16" fmla="*/ 233773 w 499556"/>
              <a:gd name="connsiteY16" fmla="*/ 214831 h 379113"/>
              <a:gd name="connsiteX17" fmla="*/ 240091 w 499556"/>
              <a:gd name="connsiteY17" fmla="*/ 75823 h 379113"/>
              <a:gd name="connsiteX18" fmla="*/ 259045 w 499556"/>
              <a:gd name="connsiteY18" fmla="*/ 69504 h 379113"/>
              <a:gd name="connsiteX19" fmla="*/ 309591 w 499556"/>
              <a:gd name="connsiteY19" fmla="*/ 75823 h 379113"/>
              <a:gd name="connsiteX20" fmla="*/ 322227 w 499556"/>
              <a:gd name="connsiteY20" fmla="*/ 139008 h 379113"/>
              <a:gd name="connsiteX21" fmla="*/ 353818 w 499556"/>
              <a:gd name="connsiteY21" fmla="*/ 309609 h 379113"/>
              <a:gd name="connsiteX22" fmla="*/ 379091 w 499556"/>
              <a:gd name="connsiteY22" fmla="*/ 296972 h 379113"/>
              <a:gd name="connsiteX23" fmla="*/ 391727 w 499556"/>
              <a:gd name="connsiteY23" fmla="*/ 259061 h 379113"/>
              <a:gd name="connsiteX24" fmla="*/ 398046 w 499556"/>
              <a:gd name="connsiteY24" fmla="*/ 75823 h 379113"/>
              <a:gd name="connsiteX25" fmla="*/ 410682 w 499556"/>
              <a:gd name="connsiteY25" fmla="*/ 63185 h 379113"/>
              <a:gd name="connsiteX26" fmla="*/ 429637 w 499556"/>
              <a:gd name="connsiteY26" fmla="*/ 56867 h 379113"/>
              <a:gd name="connsiteX27" fmla="*/ 448591 w 499556"/>
              <a:gd name="connsiteY27" fmla="*/ 69504 h 379113"/>
              <a:gd name="connsiteX28" fmla="*/ 480182 w 499556"/>
              <a:gd name="connsiteY28" fmla="*/ 94778 h 379113"/>
              <a:gd name="connsiteX29" fmla="*/ 486500 w 499556"/>
              <a:gd name="connsiteY29" fmla="*/ 151645 h 379113"/>
              <a:gd name="connsiteX30" fmla="*/ 499137 w 499556"/>
              <a:gd name="connsiteY30" fmla="*/ 176919 h 379113"/>
              <a:gd name="connsiteX31" fmla="*/ 492818 w 499556"/>
              <a:gd name="connsiteY31" fmla="*/ 328565 h 379113"/>
              <a:gd name="connsiteX32" fmla="*/ 473864 w 499556"/>
              <a:gd name="connsiteY32" fmla="*/ 366476 h 379113"/>
              <a:gd name="connsiteX33" fmla="*/ 429637 w 499556"/>
              <a:gd name="connsiteY33" fmla="*/ 379113 h 379113"/>
              <a:gd name="connsiteX34" fmla="*/ 233773 w 499556"/>
              <a:gd name="connsiteY34" fmla="*/ 372795 h 379113"/>
              <a:gd name="connsiteX35" fmla="*/ 120045 w 499556"/>
              <a:gd name="connsiteY35" fmla="*/ 353839 h 379113"/>
              <a:gd name="connsiteX36" fmla="*/ 101091 w 499556"/>
              <a:gd name="connsiteY36" fmla="*/ 347520 h 379113"/>
              <a:gd name="connsiteX37" fmla="*/ 101091 w 499556"/>
              <a:gd name="connsiteY37" fmla="*/ 322246 h 379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99556" h="379113">
                <a:moveTo>
                  <a:pt x="157954" y="0"/>
                </a:moveTo>
                <a:cubicBezTo>
                  <a:pt x="134787" y="2106"/>
                  <a:pt x="111264" y="1756"/>
                  <a:pt x="88454" y="6318"/>
                </a:cubicBezTo>
                <a:cubicBezTo>
                  <a:pt x="79218" y="8165"/>
                  <a:pt x="71839" y="15246"/>
                  <a:pt x="63182" y="18956"/>
                </a:cubicBezTo>
                <a:cubicBezTo>
                  <a:pt x="57061" y="21580"/>
                  <a:pt x="50545" y="23168"/>
                  <a:pt x="44227" y="25274"/>
                </a:cubicBezTo>
                <a:cubicBezTo>
                  <a:pt x="776" y="54243"/>
                  <a:pt x="11120" y="36140"/>
                  <a:pt x="0" y="69504"/>
                </a:cubicBezTo>
                <a:cubicBezTo>
                  <a:pt x="4676" y="139655"/>
                  <a:pt x="-752" y="142695"/>
                  <a:pt x="12636" y="189557"/>
                </a:cubicBezTo>
                <a:cubicBezTo>
                  <a:pt x="14466" y="195961"/>
                  <a:pt x="15527" y="202801"/>
                  <a:pt x="18954" y="208512"/>
                </a:cubicBezTo>
                <a:cubicBezTo>
                  <a:pt x="22019" y="213620"/>
                  <a:pt x="27379" y="216937"/>
                  <a:pt x="31591" y="221149"/>
                </a:cubicBezTo>
                <a:cubicBezTo>
                  <a:pt x="33697" y="227468"/>
                  <a:pt x="31448" y="238489"/>
                  <a:pt x="37909" y="240105"/>
                </a:cubicBezTo>
                <a:cubicBezTo>
                  <a:pt x="44284" y="241699"/>
                  <a:pt x="65250" y="219081"/>
                  <a:pt x="69500" y="214831"/>
                </a:cubicBezTo>
                <a:cubicBezTo>
                  <a:pt x="71606" y="176920"/>
                  <a:pt x="70688" y="138719"/>
                  <a:pt x="75818" y="101097"/>
                </a:cubicBezTo>
                <a:cubicBezTo>
                  <a:pt x="77091" y="91764"/>
                  <a:pt x="79367" y="78301"/>
                  <a:pt x="88454" y="75823"/>
                </a:cubicBezTo>
                <a:cubicBezTo>
                  <a:pt x="106853" y="70805"/>
                  <a:pt x="126363" y="80035"/>
                  <a:pt x="145318" y="82141"/>
                </a:cubicBezTo>
                <a:cubicBezTo>
                  <a:pt x="186887" y="144501"/>
                  <a:pt x="151833" y="84802"/>
                  <a:pt x="164273" y="252742"/>
                </a:cubicBezTo>
                <a:cubicBezTo>
                  <a:pt x="165979" y="275777"/>
                  <a:pt x="170989" y="271831"/>
                  <a:pt x="189545" y="278016"/>
                </a:cubicBezTo>
                <a:cubicBezTo>
                  <a:pt x="195863" y="275910"/>
                  <a:pt x="203299" y="275859"/>
                  <a:pt x="208500" y="271698"/>
                </a:cubicBezTo>
                <a:cubicBezTo>
                  <a:pt x="222152" y="260776"/>
                  <a:pt x="229913" y="226411"/>
                  <a:pt x="233773" y="214831"/>
                </a:cubicBezTo>
                <a:cubicBezTo>
                  <a:pt x="235879" y="168495"/>
                  <a:pt x="232144" y="121521"/>
                  <a:pt x="240091" y="75823"/>
                </a:cubicBezTo>
                <a:cubicBezTo>
                  <a:pt x="241232" y="69262"/>
                  <a:pt x="252385" y="69504"/>
                  <a:pt x="259045" y="69504"/>
                </a:cubicBezTo>
                <a:cubicBezTo>
                  <a:pt x="276025" y="69504"/>
                  <a:pt x="292742" y="73717"/>
                  <a:pt x="309591" y="75823"/>
                </a:cubicBezTo>
                <a:cubicBezTo>
                  <a:pt x="315424" y="99156"/>
                  <a:pt x="319781" y="113730"/>
                  <a:pt x="322227" y="139008"/>
                </a:cubicBezTo>
                <a:cubicBezTo>
                  <a:pt x="338437" y="306520"/>
                  <a:pt x="290487" y="267385"/>
                  <a:pt x="353818" y="309609"/>
                </a:cubicBezTo>
                <a:cubicBezTo>
                  <a:pt x="362242" y="305397"/>
                  <a:pt x="373440" y="304507"/>
                  <a:pt x="379091" y="296972"/>
                </a:cubicBezTo>
                <a:cubicBezTo>
                  <a:pt x="387083" y="286315"/>
                  <a:pt x="391727" y="259061"/>
                  <a:pt x="391727" y="259061"/>
                </a:cubicBezTo>
                <a:cubicBezTo>
                  <a:pt x="393833" y="197982"/>
                  <a:pt x="392159" y="136654"/>
                  <a:pt x="398046" y="75823"/>
                </a:cubicBezTo>
                <a:cubicBezTo>
                  <a:pt x="398620" y="69894"/>
                  <a:pt x="405574" y="66250"/>
                  <a:pt x="410682" y="63185"/>
                </a:cubicBezTo>
                <a:cubicBezTo>
                  <a:pt x="416393" y="59758"/>
                  <a:pt x="423319" y="58973"/>
                  <a:pt x="429637" y="56867"/>
                </a:cubicBezTo>
                <a:cubicBezTo>
                  <a:pt x="435955" y="61079"/>
                  <a:pt x="442662" y="64760"/>
                  <a:pt x="448591" y="69504"/>
                </a:cubicBezTo>
                <a:cubicBezTo>
                  <a:pt x="493605" y="105517"/>
                  <a:pt x="421845" y="55884"/>
                  <a:pt x="480182" y="94778"/>
                </a:cubicBezTo>
                <a:cubicBezTo>
                  <a:pt x="482288" y="113734"/>
                  <a:pt x="482212" y="133061"/>
                  <a:pt x="486500" y="151645"/>
                </a:cubicBezTo>
                <a:cubicBezTo>
                  <a:pt x="488618" y="160823"/>
                  <a:pt x="498801" y="167506"/>
                  <a:pt x="499137" y="176919"/>
                </a:cubicBezTo>
                <a:cubicBezTo>
                  <a:pt x="500943" y="227479"/>
                  <a:pt x="496555" y="278111"/>
                  <a:pt x="492818" y="328565"/>
                </a:cubicBezTo>
                <a:cubicBezTo>
                  <a:pt x="492097" y="338298"/>
                  <a:pt x="481074" y="360707"/>
                  <a:pt x="473864" y="366476"/>
                </a:cubicBezTo>
                <a:cubicBezTo>
                  <a:pt x="469743" y="369773"/>
                  <a:pt x="431291" y="378700"/>
                  <a:pt x="429637" y="379113"/>
                </a:cubicBezTo>
                <a:lnTo>
                  <a:pt x="233773" y="372795"/>
                </a:lnTo>
                <a:cubicBezTo>
                  <a:pt x="67687" y="365574"/>
                  <a:pt x="180630" y="384134"/>
                  <a:pt x="120045" y="353839"/>
                </a:cubicBezTo>
                <a:cubicBezTo>
                  <a:pt x="114088" y="350860"/>
                  <a:pt x="104517" y="353231"/>
                  <a:pt x="101091" y="347520"/>
                </a:cubicBezTo>
                <a:cubicBezTo>
                  <a:pt x="96757" y="340296"/>
                  <a:pt x="101091" y="330671"/>
                  <a:pt x="101091" y="322246"/>
                </a:cubicBezTo>
              </a:path>
            </a:pathLst>
          </a:custGeom>
          <a:ln w="9525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792CDE-EA9F-A343-B68B-2B498458E7F7}"/>
              </a:ext>
            </a:extLst>
          </p:cNvPr>
          <p:cNvSpPr txBox="1"/>
          <p:nvPr/>
        </p:nvSpPr>
        <p:spPr>
          <a:xfrm>
            <a:off x="5231904" y="2238544"/>
            <a:ext cx="4831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CCR6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D7783584-ECD7-6A4B-94F5-7660818D7553}"/>
              </a:ext>
            </a:extLst>
          </p:cNvPr>
          <p:cNvSpPr/>
          <p:nvPr/>
        </p:nvSpPr>
        <p:spPr>
          <a:xfrm>
            <a:off x="7104112" y="2454568"/>
            <a:ext cx="177338" cy="158258"/>
          </a:xfrm>
          <a:custGeom>
            <a:avLst/>
            <a:gdLst>
              <a:gd name="connsiteX0" fmla="*/ 157954 w 499556"/>
              <a:gd name="connsiteY0" fmla="*/ 0 h 379113"/>
              <a:gd name="connsiteX1" fmla="*/ 88454 w 499556"/>
              <a:gd name="connsiteY1" fmla="*/ 6318 h 379113"/>
              <a:gd name="connsiteX2" fmla="*/ 63182 w 499556"/>
              <a:gd name="connsiteY2" fmla="*/ 18956 h 379113"/>
              <a:gd name="connsiteX3" fmla="*/ 44227 w 499556"/>
              <a:gd name="connsiteY3" fmla="*/ 25274 h 379113"/>
              <a:gd name="connsiteX4" fmla="*/ 0 w 499556"/>
              <a:gd name="connsiteY4" fmla="*/ 69504 h 379113"/>
              <a:gd name="connsiteX5" fmla="*/ 12636 w 499556"/>
              <a:gd name="connsiteY5" fmla="*/ 189557 h 379113"/>
              <a:gd name="connsiteX6" fmla="*/ 18954 w 499556"/>
              <a:gd name="connsiteY6" fmla="*/ 208512 h 379113"/>
              <a:gd name="connsiteX7" fmla="*/ 31591 w 499556"/>
              <a:gd name="connsiteY7" fmla="*/ 221149 h 379113"/>
              <a:gd name="connsiteX8" fmla="*/ 37909 w 499556"/>
              <a:gd name="connsiteY8" fmla="*/ 240105 h 379113"/>
              <a:gd name="connsiteX9" fmla="*/ 69500 w 499556"/>
              <a:gd name="connsiteY9" fmla="*/ 214831 h 379113"/>
              <a:gd name="connsiteX10" fmla="*/ 75818 w 499556"/>
              <a:gd name="connsiteY10" fmla="*/ 101097 h 379113"/>
              <a:gd name="connsiteX11" fmla="*/ 88454 w 499556"/>
              <a:gd name="connsiteY11" fmla="*/ 75823 h 379113"/>
              <a:gd name="connsiteX12" fmla="*/ 145318 w 499556"/>
              <a:gd name="connsiteY12" fmla="*/ 82141 h 379113"/>
              <a:gd name="connsiteX13" fmla="*/ 164273 w 499556"/>
              <a:gd name="connsiteY13" fmla="*/ 252742 h 379113"/>
              <a:gd name="connsiteX14" fmla="*/ 189545 w 499556"/>
              <a:gd name="connsiteY14" fmla="*/ 278016 h 379113"/>
              <a:gd name="connsiteX15" fmla="*/ 208500 w 499556"/>
              <a:gd name="connsiteY15" fmla="*/ 271698 h 379113"/>
              <a:gd name="connsiteX16" fmla="*/ 233773 w 499556"/>
              <a:gd name="connsiteY16" fmla="*/ 214831 h 379113"/>
              <a:gd name="connsiteX17" fmla="*/ 240091 w 499556"/>
              <a:gd name="connsiteY17" fmla="*/ 75823 h 379113"/>
              <a:gd name="connsiteX18" fmla="*/ 259045 w 499556"/>
              <a:gd name="connsiteY18" fmla="*/ 69504 h 379113"/>
              <a:gd name="connsiteX19" fmla="*/ 309591 w 499556"/>
              <a:gd name="connsiteY19" fmla="*/ 75823 h 379113"/>
              <a:gd name="connsiteX20" fmla="*/ 322227 w 499556"/>
              <a:gd name="connsiteY20" fmla="*/ 139008 h 379113"/>
              <a:gd name="connsiteX21" fmla="*/ 353818 w 499556"/>
              <a:gd name="connsiteY21" fmla="*/ 309609 h 379113"/>
              <a:gd name="connsiteX22" fmla="*/ 379091 w 499556"/>
              <a:gd name="connsiteY22" fmla="*/ 296972 h 379113"/>
              <a:gd name="connsiteX23" fmla="*/ 391727 w 499556"/>
              <a:gd name="connsiteY23" fmla="*/ 259061 h 379113"/>
              <a:gd name="connsiteX24" fmla="*/ 398046 w 499556"/>
              <a:gd name="connsiteY24" fmla="*/ 75823 h 379113"/>
              <a:gd name="connsiteX25" fmla="*/ 410682 w 499556"/>
              <a:gd name="connsiteY25" fmla="*/ 63185 h 379113"/>
              <a:gd name="connsiteX26" fmla="*/ 429637 w 499556"/>
              <a:gd name="connsiteY26" fmla="*/ 56867 h 379113"/>
              <a:gd name="connsiteX27" fmla="*/ 448591 w 499556"/>
              <a:gd name="connsiteY27" fmla="*/ 69504 h 379113"/>
              <a:gd name="connsiteX28" fmla="*/ 480182 w 499556"/>
              <a:gd name="connsiteY28" fmla="*/ 94778 h 379113"/>
              <a:gd name="connsiteX29" fmla="*/ 486500 w 499556"/>
              <a:gd name="connsiteY29" fmla="*/ 151645 h 379113"/>
              <a:gd name="connsiteX30" fmla="*/ 499137 w 499556"/>
              <a:gd name="connsiteY30" fmla="*/ 176919 h 379113"/>
              <a:gd name="connsiteX31" fmla="*/ 492818 w 499556"/>
              <a:gd name="connsiteY31" fmla="*/ 328565 h 379113"/>
              <a:gd name="connsiteX32" fmla="*/ 473864 w 499556"/>
              <a:gd name="connsiteY32" fmla="*/ 366476 h 379113"/>
              <a:gd name="connsiteX33" fmla="*/ 429637 w 499556"/>
              <a:gd name="connsiteY33" fmla="*/ 379113 h 379113"/>
              <a:gd name="connsiteX34" fmla="*/ 233773 w 499556"/>
              <a:gd name="connsiteY34" fmla="*/ 372795 h 379113"/>
              <a:gd name="connsiteX35" fmla="*/ 120045 w 499556"/>
              <a:gd name="connsiteY35" fmla="*/ 353839 h 379113"/>
              <a:gd name="connsiteX36" fmla="*/ 101091 w 499556"/>
              <a:gd name="connsiteY36" fmla="*/ 347520 h 379113"/>
              <a:gd name="connsiteX37" fmla="*/ 101091 w 499556"/>
              <a:gd name="connsiteY37" fmla="*/ 322246 h 379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99556" h="379113">
                <a:moveTo>
                  <a:pt x="157954" y="0"/>
                </a:moveTo>
                <a:cubicBezTo>
                  <a:pt x="134787" y="2106"/>
                  <a:pt x="111264" y="1756"/>
                  <a:pt x="88454" y="6318"/>
                </a:cubicBezTo>
                <a:cubicBezTo>
                  <a:pt x="79218" y="8165"/>
                  <a:pt x="71839" y="15246"/>
                  <a:pt x="63182" y="18956"/>
                </a:cubicBezTo>
                <a:cubicBezTo>
                  <a:pt x="57061" y="21580"/>
                  <a:pt x="50545" y="23168"/>
                  <a:pt x="44227" y="25274"/>
                </a:cubicBezTo>
                <a:cubicBezTo>
                  <a:pt x="776" y="54243"/>
                  <a:pt x="11120" y="36140"/>
                  <a:pt x="0" y="69504"/>
                </a:cubicBezTo>
                <a:cubicBezTo>
                  <a:pt x="4676" y="139655"/>
                  <a:pt x="-752" y="142695"/>
                  <a:pt x="12636" y="189557"/>
                </a:cubicBezTo>
                <a:cubicBezTo>
                  <a:pt x="14466" y="195961"/>
                  <a:pt x="15527" y="202801"/>
                  <a:pt x="18954" y="208512"/>
                </a:cubicBezTo>
                <a:cubicBezTo>
                  <a:pt x="22019" y="213620"/>
                  <a:pt x="27379" y="216937"/>
                  <a:pt x="31591" y="221149"/>
                </a:cubicBezTo>
                <a:cubicBezTo>
                  <a:pt x="33697" y="227468"/>
                  <a:pt x="31448" y="238489"/>
                  <a:pt x="37909" y="240105"/>
                </a:cubicBezTo>
                <a:cubicBezTo>
                  <a:pt x="44284" y="241699"/>
                  <a:pt x="65250" y="219081"/>
                  <a:pt x="69500" y="214831"/>
                </a:cubicBezTo>
                <a:cubicBezTo>
                  <a:pt x="71606" y="176920"/>
                  <a:pt x="70688" y="138719"/>
                  <a:pt x="75818" y="101097"/>
                </a:cubicBezTo>
                <a:cubicBezTo>
                  <a:pt x="77091" y="91764"/>
                  <a:pt x="79367" y="78301"/>
                  <a:pt x="88454" y="75823"/>
                </a:cubicBezTo>
                <a:cubicBezTo>
                  <a:pt x="106853" y="70805"/>
                  <a:pt x="126363" y="80035"/>
                  <a:pt x="145318" y="82141"/>
                </a:cubicBezTo>
                <a:cubicBezTo>
                  <a:pt x="186887" y="144501"/>
                  <a:pt x="151833" y="84802"/>
                  <a:pt x="164273" y="252742"/>
                </a:cubicBezTo>
                <a:cubicBezTo>
                  <a:pt x="165979" y="275777"/>
                  <a:pt x="170989" y="271831"/>
                  <a:pt x="189545" y="278016"/>
                </a:cubicBezTo>
                <a:cubicBezTo>
                  <a:pt x="195863" y="275910"/>
                  <a:pt x="203299" y="275859"/>
                  <a:pt x="208500" y="271698"/>
                </a:cubicBezTo>
                <a:cubicBezTo>
                  <a:pt x="222152" y="260776"/>
                  <a:pt x="229913" y="226411"/>
                  <a:pt x="233773" y="214831"/>
                </a:cubicBezTo>
                <a:cubicBezTo>
                  <a:pt x="235879" y="168495"/>
                  <a:pt x="232144" y="121521"/>
                  <a:pt x="240091" y="75823"/>
                </a:cubicBezTo>
                <a:cubicBezTo>
                  <a:pt x="241232" y="69262"/>
                  <a:pt x="252385" y="69504"/>
                  <a:pt x="259045" y="69504"/>
                </a:cubicBezTo>
                <a:cubicBezTo>
                  <a:pt x="276025" y="69504"/>
                  <a:pt x="292742" y="73717"/>
                  <a:pt x="309591" y="75823"/>
                </a:cubicBezTo>
                <a:cubicBezTo>
                  <a:pt x="315424" y="99156"/>
                  <a:pt x="319781" y="113730"/>
                  <a:pt x="322227" y="139008"/>
                </a:cubicBezTo>
                <a:cubicBezTo>
                  <a:pt x="338437" y="306520"/>
                  <a:pt x="290487" y="267385"/>
                  <a:pt x="353818" y="309609"/>
                </a:cubicBezTo>
                <a:cubicBezTo>
                  <a:pt x="362242" y="305397"/>
                  <a:pt x="373440" y="304507"/>
                  <a:pt x="379091" y="296972"/>
                </a:cubicBezTo>
                <a:cubicBezTo>
                  <a:pt x="387083" y="286315"/>
                  <a:pt x="391727" y="259061"/>
                  <a:pt x="391727" y="259061"/>
                </a:cubicBezTo>
                <a:cubicBezTo>
                  <a:pt x="393833" y="197982"/>
                  <a:pt x="392159" y="136654"/>
                  <a:pt x="398046" y="75823"/>
                </a:cubicBezTo>
                <a:cubicBezTo>
                  <a:pt x="398620" y="69894"/>
                  <a:pt x="405574" y="66250"/>
                  <a:pt x="410682" y="63185"/>
                </a:cubicBezTo>
                <a:cubicBezTo>
                  <a:pt x="416393" y="59758"/>
                  <a:pt x="423319" y="58973"/>
                  <a:pt x="429637" y="56867"/>
                </a:cubicBezTo>
                <a:cubicBezTo>
                  <a:pt x="435955" y="61079"/>
                  <a:pt x="442662" y="64760"/>
                  <a:pt x="448591" y="69504"/>
                </a:cubicBezTo>
                <a:cubicBezTo>
                  <a:pt x="493605" y="105517"/>
                  <a:pt x="421845" y="55884"/>
                  <a:pt x="480182" y="94778"/>
                </a:cubicBezTo>
                <a:cubicBezTo>
                  <a:pt x="482288" y="113734"/>
                  <a:pt x="482212" y="133061"/>
                  <a:pt x="486500" y="151645"/>
                </a:cubicBezTo>
                <a:cubicBezTo>
                  <a:pt x="488618" y="160823"/>
                  <a:pt x="498801" y="167506"/>
                  <a:pt x="499137" y="176919"/>
                </a:cubicBezTo>
                <a:cubicBezTo>
                  <a:pt x="500943" y="227479"/>
                  <a:pt x="496555" y="278111"/>
                  <a:pt x="492818" y="328565"/>
                </a:cubicBezTo>
                <a:cubicBezTo>
                  <a:pt x="492097" y="338298"/>
                  <a:pt x="481074" y="360707"/>
                  <a:pt x="473864" y="366476"/>
                </a:cubicBezTo>
                <a:cubicBezTo>
                  <a:pt x="469743" y="369773"/>
                  <a:pt x="431291" y="378700"/>
                  <a:pt x="429637" y="379113"/>
                </a:cubicBezTo>
                <a:lnTo>
                  <a:pt x="233773" y="372795"/>
                </a:lnTo>
                <a:cubicBezTo>
                  <a:pt x="67687" y="365574"/>
                  <a:pt x="180630" y="384134"/>
                  <a:pt x="120045" y="353839"/>
                </a:cubicBezTo>
                <a:cubicBezTo>
                  <a:pt x="114088" y="350860"/>
                  <a:pt x="104517" y="353231"/>
                  <a:pt x="101091" y="347520"/>
                </a:cubicBezTo>
                <a:cubicBezTo>
                  <a:pt x="96757" y="340296"/>
                  <a:pt x="101091" y="330671"/>
                  <a:pt x="101091" y="322246"/>
                </a:cubicBezTo>
              </a:path>
            </a:pathLst>
          </a:custGeom>
          <a:ln w="9525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851EB7-4138-C149-867B-49D140A8ABD4}"/>
              </a:ext>
            </a:extLst>
          </p:cNvPr>
          <p:cNvSpPr txBox="1"/>
          <p:nvPr/>
        </p:nvSpPr>
        <p:spPr>
          <a:xfrm>
            <a:off x="6816080" y="2238544"/>
            <a:ext cx="46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CCR2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1D6D56-E6A7-FA43-A025-27FBEDCDF9BC}"/>
              </a:ext>
            </a:extLst>
          </p:cNvPr>
          <p:cNvSpPr txBox="1"/>
          <p:nvPr/>
        </p:nvSpPr>
        <p:spPr>
          <a:xfrm>
            <a:off x="5375920" y="2598584"/>
            <a:ext cx="5365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>
                <a:solidFill>
                  <a:schemeClr val="bg1"/>
                </a:solidFill>
              </a:rPr>
              <a:t>ROR</a:t>
            </a:r>
            <a:r>
              <a:rPr lang="en-US" sz="1050" dirty="0" err="1">
                <a:solidFill>
                  <a:schemeClr val="bg1"/>
                </a:solidFill>
                <a:latin typeface="Symbol" charset="2"/>
                <a:cs typeface="Symbol" charset="2"/>
              </a:rPr>
              <a:t>g</a:t>
            </a:r>
            <a:r>
              <a:rPr lang="en-US" sz="1050" dirty="0" err="1">
                <a:solidFill>
                  <a:schemeClr val="bg1"/>
                </a:solidFill>
              </a:rPr>
              <a:t>t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0902A7C-7E6E-9348-9D11-85A929A4FF24}"/>
              </a:ext>
            </a:extLst>
          </p:cNvPr>
          <p:cNvSpPr txBox="1"/>
          <p:nvPr/>
        </p:nvSpPr>
        <p:spPr>
          <a:xfrm>
            <a:off x="853125" y="4620811"/>
            <a:ext cx="9863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additional trafficking mechanisms account for CCR2-independent recruitment of pathogenic Th17 cells?</a:t>
            </a:r>
          </a:p>
          <a:p>
            <a:endParaRPr lang="en-US" dirty="0"/>
          </a:p>
          <a:p>
            <a:r>
              <a:rPr lang="en-US" dirty="0"/>
              <a:t>Can a more specific trafficking signature for these cells be identified?</a:t>
            </a:r>
          </a:p>
        </p:txBody>
      </p:sp>
    </p:spTree>
    <p:extLst>
      <p:ext uri="{BB962C8B-B14F-4D97-AF65-F5344CB8AC3E}">
        <p14:creationId xmlns:p14="http://schemas.microsoft.com/office/powerpoint/2010/main" val="426738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 animBg="1"/>
      <p:bldP spid="31" grpId="0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47B8CF-8F04-4A4F-9A54-A696E1656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2" y="-77644"/>
            <a:ext cx="9191625" cy="1325563"/>
          </a:xfrm>
        </p:spPr>
        <p:txBody>
          <a:bodyPr/>
          <a:lstStyle/>
          <a:p>
            <a:r>
              <a:rPr lang="en-US" dirty="0" err="1"/>
              <a:t>RNAseq</a:t>
            </a:r>
            <a:r>
              <a:rPr lang="en-US" dirty="0"/>
              <a:t> of Pathogenic Th17 cells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54517F-DD14-3E44-95C8-AC7394E1D433}"/>
              </a:ext>
            </a:extLst>
          </p:cNvPr>
          <p:cNvSpPr txBox="1"/>
          <p:nvPr/>
        </p:nvSpPr>
        <p:spPr>
          <a:xfrm>
            <a:off x="10166914" y="6488668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Unpublished</a:t>
            </a:r>
          </a:p>
        </p:txBody>
      </p:sp>
      <p:pic>
        <p:nvPicPr>
          <p:cNvPr id="199" name="Picture 198">
            <a:extLst>
              <a:ext uri="{FF2B5EF4-FFF2-40B4-BE49-F238E27FC236}">
                <a16:creationId xmlns:a16="http://schemas.microsoft.com/office/drawing/2014/main" id="{F196719A-2FC5-B762-E591-C75D9814C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668" y="1118533"/>
            <a:ext cx="10241776" cy="537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49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B5BAA-638B-1727-9005-5C7061D91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0E988-E9A8-AAD8-5E1E-84143F32D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Purify CD4+ T cells from the CNS (and LN and spleen if can use MOG tetramer) of EAE mice (3 timepoints: day 10, 15, 20.  9 samples in total, 3 biological replicates for each sample pooled?)</a:t>
            </a:r>
          </a:p>
          <a:p>
            <a:r>
              <a:rPr lang="en-US" dirty="0"/>
              <a:t>Label with barcoded anti-CKR Ab panel</a:t>
            </a:r>
          </a:p>
          <a:p>
            <a:r>
              <a:rPr lang="en-US" dirty="0"/>
              <a:t>10X genomics single cell 3’ v3 protocol</a:t>
            </a:r>
          </a:p>
          <a:p>
            <a:r>
              <a:rPr lang="en-US" dirty="0"/>
              <a:t>Illumina Seq for mRNA reads and surface CKR protein expression profiles</a:t>
            </a:r>
          </a:p>
          <a:p>
            <a:r>
              <a:rPr lang="en-US" dirty="0"/>
              <a:t>Clustering</a:t>
            </a:r>
          </a:p>
          <a:p>
            <a:r>
              <a:rPr lang="en-US" dirty="0"/>
              <a:t>RNA velocity analysis</a:t>
            </a:r>
          </a:p>
        </p:txBody>
      </p:sp>
    </p:spTree>
    <p:extLst>
      <p:ext uri="{BB962C8B-B14F-4D97-AF65-F5344CB8AC3E}">
        <p14:creationId xmlns:p14="http://schemas.microsoft.com/office/powerpoint/2010/main" val="1764906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D800F-5D29-0E3F-6DEB-65A92C0B9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Panel design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0E5ED9D-9160-187B-4F74-05CA1B849A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461052"/>
              </p:ext>
            </p:extLst>
          </p:nvPr>
        </p:nvGraphicFramePr>
        <p:xfrm>
          <a:off x="963386" y="1898650"/>
          <a:ext cx="3124201" cy="35423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6024">
                  <a:extLst>
                    <a:ext uri="{9D8B030D-6E8A-4147-A177-3AD203B41FA5}">
                      <a16:colId xmlns:a16="http://schemas.microsoft.com/office/drawing/2014/main" val="1480632603"/>
                    </a:ext>
                  </a:extLst>
                </a:gridCol>
                <a:gridCol w="827834">
                  <a:extLst>
                    <a:ext uri="{9D8B030D-6E8A-4147-A177-3AD203B41FA5}">
                      <a16:colId xmlns:a16="http://schemas.microsoft.com/office/drawing/2014/main" val="202851343"/>
                    </a:ext>
                  </a:extLst>
                </a:gridCol>
                <a:gridCol w="1040343">
                  <a:extLst>
                    <a:ext uri="{9D8B030D-6E8A-4147-A177-3AD203B41FA5}">
                      <a16:colId xmlns:a16="http://schemas.microsoft.com/office/drawing/2014/main" val="54077466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u="none" strike="noStrike">
                          <a:effectLst/>
                        </a:rPr>
                        <a:t>Description</a:t>
                      </a:r>
                      <a:endParaRPr lang="en-AU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u="none" strike="noStrike">
                          <a:effectLst/>
                        </a:rPr>
                        <a:t>Clone</a:t>
                      </a:r>
                      <a:endParaRPr lang="en-AU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u="none" strike="noStrike">
                          <a:effectLst/>
                        </a:rPr>
                        <a:t>TotalSeq B</a:t>
                      </a:r>
                      <a:endParaRPr lang="en-AU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5642119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CCR1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S15040E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N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8141350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CCR2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SA203G11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Y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1775213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CCR3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J073E5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N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2027271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CCR4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2G12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Y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3955399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CCR5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HM-CCR5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N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4403373"/>
                  </a:ext>
                </a:extLst>
              </a:tr>
              <a:tr h="278429"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CCR6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29-2L17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Y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698946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CCR7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4B12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Y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8672337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CCR8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SA214G2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Y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956381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CCR9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CW-1.2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Y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110132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CXCR2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SA044G4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Y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1434228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CXCR3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CXCR3-173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Y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4535023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CXCR4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L276F12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Y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61112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CXCR5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L138D7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Y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0105798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CXCR6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SA051D1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N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64979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CX3CR1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SA011F11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Y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7633646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XCR1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ZET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 dirty="0">
                          <a:effectLst/>
                        </a:rPr>
                        <a:t>Y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3300304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E5CAE18-2F91-EF63-2BC2-54EBC9BD56A7}"/>
              </a:ext>
            </a:extLst>
          </p:cNvPr>
          <p:cNvSpPr txBox="1"/>
          <p:nvPr/>
        </p:nvSpPr>
        <p:spPr>
          <a:xfrm>
            <a:off x="4366030" y="2355924"/>
            <a:ext cx="69202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CXCR6 and CCR5 custom labelled.</a:t>
            </a:r>
          </a:p>
          <a:p>
            <a:endParaRPr lang="en-US" dirty="0"/>
          </a:p>
          <a:p>
            <a:r>
              <a:rPr lang="en-US" dirty="0"/>
              <a:t>For </a:t>
            </a:r>
            <a:r>
              <a:rPr lang="en-US" dirty="0" err="1"/>
              <a:t>timecourse</a:t>
            </a:r>
            <a:r>
              <a:rPr lang="en-US" dirty="0"/>
              <a:t>/different tissues:</a:t>
            </a:r>
          </a:p>
          <a:p>
            <a:r>
              <a:rPr lang="en-US" dirty="0"/>
              <a:t>Each timepoint each sample given a unique Cell hash for </a:t>
            </a:r>
            <a:r>
              <a:rPr lang="en-US" dirty="0" err="1"/>
              <a:t>TotalSeq</a:t>
            </a:r>
            <a:r>
              <a:rPr lang="en-US" dirty="0"/>
              <a:t> B too.</a:t>
            </a:r>
          </a:p>
        </p:txBody>
      </p:sp>
    </p:spTree>
    <p:extLst>
      <p:ext uri="{BB962C8B-B14F-4D97-AF65-F5344CB8AC3E}">
        <p14:creationId xmlns:p14="http://schemas.microsoft.com/office/powerpoint/2010/main" val="2172831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5DA6-A89A-0AB2-4E7C-365E85CB1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</a:t>
            </a:r>
            <a:r>
              <a:rPr lang="en-US" dirty="0" err="1"/>
              <a:t>Optimise</a:t>
            </a:r>
            <a:r>
              <a:rPr lang="en-US" dirty="0"/>
              <a:t> anti-CKR panel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B9248-B697-4C07-A10D-BD73F00E0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2613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Obtain the available barcoded </a:t>
            </a:r>
            <a:r>
              <a:rPr lang="en-US" dirty="0" err="1"/>
              <a:t>mAbs</a:t>
            </a:r>
            <a:r>
              <a:rPr lang="en-US" dirty="0"/>
              <a:t> , isotypes and PE-conjugated clones. - </a:t>
            </a:r>
            <a:r>
              <a:rPr lang="en-US" b="1" dirty="0"/>
              <a:t>DONE</a:t>
            </a:r>
            <a:endParaRPr lang="en-US" dirty="0"/>
          </a:p>
          <a:p>
            <a:r>
              <a:rPr lang="en-US" dirty="0" err="1"/>
              <a:t>Totalseq</a:t>
            </a:r>
            <a:r>
              <a:rPr lang="en-US" dirty="0"/>
              <a:t>-B. Need to obtain: anti-CCR5 and anti-CXCR6 as custom labels for </a:t>
            </a:r>
            <a:r>
              <a:rPr lang="en-US" dirty="0" err="1"/>
              <a:t>TotalSeq</a:t>
            </a:r>
            <a:r>
              <a:rPr lang="en-US" dirty="0"/>
              <a:t>-B. -</a:t>
            </a:r>
            <a:r>
              <a:rPr lang="en-US" b="1" dirty="0"/>
              <a:t>DONE</a:t>
            </a:r>
            <a:endParaRPr lang="en-US" dirty="0"/>
          </a:p>
          <a:p>
            <a:r>
              <a:rPr lang="en-US" dirty="0"/>
              <a:t>MC-21 anti-CCR2 clone for labelling? (will test SA203G11 vs MC-21 first) –</a:t>
            </a:r>
            <a:r>
              <a:rPr lang="en-US" b="1" dirty="0"/>
              <a:t>In progress.</a:t>
            </a:r>
            <a:endParaRPr lang="en-US" dirty="0"/>
          </a:p>
          <a:p>
            <a:r>
              <a:rPr lang="en-US" dirty="0"/>
              <a:t>Titrate – use PE-conjugated version of each clone to do this. -</a:t>
            </a:r>
            <a:r>
              <a:rPr lang="en-US" b="1" dirty="0"/>
              <a:t> Underway</a:t>
            </a:r>
            <a:endParaRPr lang="en-US" dirty="0"/>
          </a:p>
          <a:p>
            <a:r>
              <a:rPr lang="en-US" dirty="0"/>
              <a:t>Test that barcoded </a:t>
            </a:r>
            <a:r>
              <a:rPr lang="en-US" dirty="0" err="1"/>
              <a:t>mAb</a:t>
            </a:r>
            <a:r>
              <a:rPr lang="en-US" dirty="0"/>
              <a:t> clones not blocked by cell purification method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753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7862D-7994-7E9C-DF84-5344A905A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</a:t>
            </a:r>
            <a:r>
              <a:rPr lang="en-US" dirty="0" err="1"/>
              <a:t>Optimise</a:t>
            </a:r>
            <a:r>
              <a:rPr lang="en-US" dirty="0"/>
              <a:t> purification of Ag-specific T cells from EAE mice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48C59-1579-614E-423D-31FDC8137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sorting MOG tetramer-PE+ CD4+ CD3+ live cells (testing)</a:t>
            </a:r>
          </a:p>
          <a:p>
            <a:endParaRPr lang="en-US" dirty="0"/>
          </a:p>
          <a:p>
            <a:r>
              <a:rPr lang="en-US" dirty="0"/>
              <a:t>Or anti-CD4 microbeads to pull out total CD4 T cells from CNS only</a:t>
            </a:r>
          </a:p>
          <a:p>
            <a:endParaRPr lang="en-US" dirty="0"/>
          </a:p>
          <a:p>
            <a:pPr lvl="1"/>
            <a:r>
              <a:rPr lang="en-US" dirty="0"/>
              <a:t>Test both in comparison for speed, viability and purity?</a:t>
            </a:r>
          </a:p>
          <a:p>
            <a:endParaRPr lang="en-US" dirty="0"/>
          </a:p>
          <a:p>
            <a:r>
              <a:rPr lang="en-US" dirty="0"/>
              <a:t>Timing of purification and fastest prep with highest viability / purity for optimal workflow</a:t>
            </a:r>
          </a:p>
        </p:txBody>
      </p:sp>
    </p:spTree>
    <p:extLst>
      <p:ext uri="{BB962C8B-B14F-4D97-AF65-F5344CB8AC3E}">
        <p14:creationId xmlns:p14="http://schemas.microsoft.com/office/powerpoint/2010/main" val="3435781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59523-D8BD-5EFF-6360-C756E1CB6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Initial pilot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000E4-E8BE-4763-A409-F72ED3227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timepoint: peak EAE CNS – 3 mice pooled?</a:t>
            </a:r>
          </a:p>
          <a:p>
            <a:pPr lvl="1"/>
            <a:r>
              <a:rPr lang="en-US" dirty="0"/>
              <a:t>No cell hashing required?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Luciano </a:t>
            </a:r>
            <a:r>
              <a:rPr lang="en-US" dirty="0" err="1"/>
              <a:t>Martoletti</a:t>
            </a:r>
            <a:r>
              <a:rPr lang="en-US" dirty="0"/>
              <a:t> will run the Chromium single cell 3’ GEM and sequencing</a:t>
            </a:r>
          </a:p>
          <a:p>
            <a:pPr lvl="1"/>
            <a:r>
              <a:rPr lang="en-US" dirty="0"/>
              <a:t>Bioinformatics analysis?</a:t>
            </a:r>
          </a:p>
        </p:txBody>
      </p:sp>
    </p:spTree>
    <p:extLst>
      <p:ext uri="{BB962C8B-B14F-4D97-AF65-F5344CB8AC3E}">
        <p14:creationId xmlns:p14="http://schemas.microsoft.com/office/powerpoint/2010/main" val="100275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CE61D-1A56-F112-B8C5-61AFB3076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Bioinformatics…</a:t>
            </a: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2A8E25D4-A524-5300-189D-FF24404EF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950" y="1408591"/>
            <a:ext cx="3616719" cy="508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043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30516" y="2034778"/>
            <a:ext cx="2842022" cy="32527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bg1"/>
              </a:solidFill>
            </a:endParaRPr>
          </a:p>
        </p:txBody>
      </p:sp>
      <p:grpSp>
        <p:nvGrpSpPr>
          <p:cNvPr id="40962" name="Group 366"/>
          <p:cNvGrpSpPr>
            <a:grpSpLocks/>
          </p:cNvGrpSpPr>
          <p:nvPr/>
        </p:nvGrpSpPr>
        <p:grpSpPr bwMode="auto">
          <a:xfrm>
            <a:off x="5854306" y="1999062"/>
            <a:ext cx="478631" cy="440531"/>
            <a:chOff x="4156075" y="5839592"/>
            <a:chExt cx="836645" cy="690981"/>
          </a:xfrm>
        </p:grpSpPr>
        <p:pic>
          <p:nvPicPr>
            <p:cNvPr id="41287" name="Picture 367" descr="astrocyte.g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325634">
              <a:off x="4305885" y="5843738"/>
              <a:ext cx="690981" cy="682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9" name="Rectangle 368"/>
            <p:cNvSpPr/>
            <p:nvPr/>
          </p:nvSpPr>
          <p:spPr>
            <a:xfrm>
              <a:off x="4274703" y="5944173"/>
              <a:ext cx="145684" cy="4575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370" name="Rectangle 369"/>
            <p:cNvSpPr/>
            <p:nvPr/>
          </p:nvSpPr>
          <p:spPr>
            <a:xfrm>
              <a:off x="4156075" y="6095441"/>
              <a:ext cx="339236" cy="153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8999935" y="2037160"/>
            <a:ext cx="484584" cy="3257550"/>
          </a:xfrm>
          <a:prstGeom prst="rect">
            <a:avLst/>
          </a:prstGeom>
          <a:solidFill>
            <a:srgbClr val="FAABB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5" name="Rectangle 4"/>
          <p:cNvSpPr/>
          <p:nvPr/>
        </p:nvSpPr>
        <p:spPr>
          <a:xfrm>
            <a:off x="5368530" y="2035970"/>
            <a:ext cx="485775" cy="3256360"/>
          </a:xfrm>
          <a:prstGeom prst="rect">
            <a:avLst/>
          </a:prstGeom>
          <a:solidFill>
            <a:srgbClr val="FAABB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46897" y="2038351"/>
            <a:ext cx="1576388" cy="3258741"/>
          </a:xfrm>
          <a:prstGeom prst="rect">
            <a:avLst/>
          </a:prstGeom>
          <a:solidFill>
            <a:srgbClr val="FFF7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7" name="Rectangle 6"/>
          <p:cNvSpPr/>
          <p:nvPr/>
        </p:nvSpPr>
        <p:spPr>
          <a:xfrm>
            <a:off x="3230166" y="2050256"/>
            <a:ext cx="484584" cy="3257550"/>
          </a:xfrm>
          <a:prstGeom prst="rect">
            <a:avLst/>
          </a:prstGeom>
          <a:solidFill>
            <a:srgbClr val="FCD0B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grpSp>
        <p:nvGrpSpPr>
          <p:cNvPr id="40968" name="Group 9"/>
          <p:cNvGrpSpPr>
            <a:grpSpLocks/>
          </p:cNvGrpSpPr>
          <p:nvPr/>
        </p:nvGrpSpPr>
        <p:grpSpPr bwMode="auto">
          <a:xfrm>
            <a:off x="5434013" y="2684862"/>
            <a:ext cx="361950" cy="326231"/>
            <a:chOff x="3706225" y="2125583"/>
            <a:chExt cx="483771" cy="435929"/>
          </a:xfrm>
        </p:grpSpPr>
        <p:sp>
          <p:nvSpPr>
            <p:cNvPr id="10" name="Oval 9"/>
            <p:cNvSpPr/>
            <p:nvPr/>
          </p:nvSpPr>
          <p:spPr>
            <a:xfrm>
              <a:off x="3706225" y="2125583"/>
              <a:ext cx="483771" cy="43592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3746009" y="2157403"/>
              <a:ext cx="431256" cy="34047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825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0969" name="TextBox 8"/>
          <p:cNvSpPr txBox="1">
            <a:spLocks noChangeArrowheads="1"/>
          </p:cNvSpPr>
          <p:nvPr/>
        </p:nvSpPr>
        <p:spPr bwMode="auto">
          <a:xfrm>
            <a:off x="6805613" y="5282804"/>
            <a:ext cx="2682479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900">
                <a:latin typeface="Calibri" charset="0"/>
              </a:rPr>
              <a:t>Central Nervous System</a:t>
            </a:r>
          </a:p>
        </p:txBody>
      </p:sp>
      <p:sp>
        <p:nvSpPr>
          <p:cNvPr id="40970" name="TextBox 9"/>
          <p:cNvSpPr txBox="1">
            <a:spLocks noChangeArrowheads="1"/>
          </p:cNvSpPr>
          <p:nvPr/>
        </p:nvSpPr>
        <p:spPr bwMode="auto">
          <a:xfrm>
            <a:off x="3811192" y="5287567"/>
            <a:ext cx="1700213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900" dirty="0">
                <a:latin typeface="Calibri" charset="0"/>
              </a:rPr>
              <a:t>Lymph nodes / Spleen</a:t>
            </a:r>
          </a:p>
        </p:txBody>
      </p:sp>
      <p:sp>
        <p:nvSpPr>
          <p:cNvPr id="40971" name="TextBox 10"/>
          <p:cNvSpPr txBox="1">
            <a:spLocks noChangeArrowheads="1"/>
          </p:cNvSpPr>
          <p:nvPr/>
        </p:nvSpPr>
        <p:spPr bwMode="auto">
          <a:xfrm>
            <a:off x="5395914" y="5294712"/>
            <a:ext cx="523875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825">
                <a:latin typeface="Calibri" charset="0"/>
              </a:rPr>
              <a:t>Blood</a:t>
            </a:r>
          </a:p>
        </p:txBody>
      </p:sp>
      <p:sp>
        <p:nvSpPr>
          <p:cNvPr id="15" name="Freeform 16"/>
          <p:cNvSpPr/>
          <p:nvPr/>
        </p:nvSpPr>
        <p:spPr bwMode="auto">
          <a:xfrm>
            <a:off x="7113986" y="2080024"/>
            <a:ext cx="972740" cy="3201590"/>
          </a:xfrm>
          <a:custGeom>
            <a:avLst/>
            <a:gdLst>
              <a:gd name="connsiteX0" fmla="*/ 1001221 w 2406007"/>
              <a:gd name="connsiteY0" fmla="*/ 1747745 h 3951424"/>
              <a:gd name="connsiteX1" fmla="*/ 936091 w 2406007"/>
              <a:gd name="connsiteY1" fmla="*/ 1802023 h 3951424"/>
              <a:gd name="connsiteX2" fmla="*/ 925236 w 2406007"/>
              <a:gd name="connsiteY2" fmla="*/ 1834590 h 3951424"/>
              <a:gd name="connsiteX3" fmla="*/ 870961 w 2406007"/>
              <a:gd name="connsiteY3" fmla="*/ 1899723 h 3951424"/>
              <a:gd name="connsiteX4" fmla="*/ 849251 w 2406007"/>
              <a:gd name="connsiteY4" fmla="*/ 1932290 h 3951424"/>
              <a:gd name="connsiteX5" fmla="*/ 784121 w 2406007"/>
              <a:gd name="connsiteY5" fmla="*/ 1997423 h 3951424"/>
              <a:gd name="connsiteX6" fmla="*/ 773266 w 2406007"/>
              <a:gd name="connsiteY6" fmla="*/ 2040846 h 3951424"/>
              <a:gd name="connsiteX7" fmla="*/ 762411 w 2406007"/>
              <a:gd name="connsiteY7" fmla="*/ 2105979 h 3951424"/>
              <a:gd name="connsiteX8" fmla="*/ 697281 w 2406007"/>
              <a:gd name="connsiteY8" fmla="*/ 2149401 h 3951424"/>
              <a:gd name="connsiteX9" fmla="*/ 664716 w 2406007"/>
              <a:gd name="connsiteY9" fmla="*/ 2171112 h 3951424"/>
              <a:gd name="connsiteX10" fmla="*/ 653861 w 2406007"/>
              <a:gd name="connsiteY10" fmla="*/ 2203679 h 3951424"/>
              <a:gd name="connsiteX11" fmla="*/ 643006 w 2406007"/>
              <a:gd name="connsiteY11" fmla="*/ 2247101 h 3951424"/>
              <a:gd name="connsiteX12" fmla="*/ 621296 w 2406007"/>
              <a:gd name="connsiteY12" fmla="*/ 2279668 h 3951424"/>
              <a:gd name="connsiteX13" fmla="*/ 556166 w 2406007"/>
              <a:gd name="connsiteY13" fmla="*/ 2301379 h 3951424"/>
              <a:gd name="connsiteX14" fmla="*/ 534455 w 2406007"/>
              <a:gd name="connsiteY14" fmla="*/ 2323090 h 3951424"/>
              <a:gd name="connsiteX15" fmla="*/ 501890 w 2406007"/>
              <a:gd name="connsiteY15" fmla="*/ 2431646 h 3951424"/>
              <a:gd name="connsiteX16" fmla="*/ 534455 w 2406007"/>
              <a:gd name="connsiteY16" fmla="*/ 2485924 h 3951424"/>
              <a:gd name="connsiteX17" fmla="*/ 577876 w 2406007"/>
              <a:gd name="connsiteY17" fmla="*/ 2475068 h 3951424"/>
              <a:gd name="connsiteX18" fmla="*/ 588731 w 2406007"/>
              <a:gd name="connsiteY18" fmla="*/ 2442501 h 3951424"/>
              <a:gd name="connsiteX19" fmla="*/ 599586 w 2406007"/>
              <a:gd name="connsiteY19" fmla="*/ 2388223 h 3951424"/>
              <a:gd name="connsiteX20" fmla="*/ 653861 w 2406007"/>
              <a:gd name="connsiteY20" fmla="*/ 2323090 h 3951424"/>
              <a:gd name="connsiteX21" fmla="*/ 664716 w 2406007"/>
              <a:gd name="connsiteY21" fmla="*/ 2290523 h 3951424"/>
              <a:gd name="connsiteX22" fmla="*/ 708136 w 2406007"/>
              <a:gd name="connsiteY22" fmla="*/ 2236246 h 3951424"/>
              <a:gd name="connsiteX23" fmla="*/ 729846 w 2406007"/>
              <a:gd name="connsiteY23" fmla="*/ 2268812 h 3951424"/>
              <a:gd name="connsiteX24" fmla="*/ 718991 w 2406007"/>
              <a:gd name="connsiteY24" fmla="*/ 2312235 h 3951424"/>
              <a:gd name="connsiteX25" fmla="*/ 697281 w 2406007"/>
              <a:gd name="connsiteY25" fmla="*/ 2377368 h 3951424"/>
              <a:gd name="connsiteX26" fmla="*/ 675571 w 2406007"/>
              <a:gd name="connsiteY26" fmla="*/ 2453357 h 3951424"/>
              <a:gd name="connsiteX27" fmla="*/ 643006 w 2406007"/>
              <a:gd name="connsiteY27" fmla="*/ 2518490 h 3951424"/>
              <a:gd name="connsiteX28" fmla="*/ 664716 w 2406007"/>
              <a:gd name="connsiteY28" fmla="*/ 2605335 h 3951424"/>
              <a:gd name="connsiteX29" fmla="*/ 697281 w 2406007"/>
              <a:gd name="connsiteY29" fmla="*/ 2627046 h 3951424"/>
              <a:gd name="connsiteX30" fmla="*/ 729846 w 2406007"/>
              <a:gd name="connsiteY30" fmla="*/ 2594479 h 3951424"/>
              <a:gd name="connsiteX31" fmla="*/ 751556 w 2406007"/>
              <a:gd name="connsiteY31" fmla="*/ 2507635 h 3951424"/>
              <a:gd name="connsiteX32" fmla="*/ 762411 w 2406007"/>
              <a:gd name="connsiteY32" fmla="*/ 2464212 h 3951424"/>
              <a:gd name="connsiteX33" fmla="*/ 784121 w 2406007"/>
              <a:gd name="connsiteY33" fmla="*/ 2431646 h 3951424"/>
              <a:gd name="connsiteX34" fmla="*/ 794976 w 2406007"/>
              <a:gd name="connsiteY34" fmla="*/ 2377368 h 3951424"/>
              <a:gd name="connsiteX35" fmla="*/ 805831 w 2406007"/>
              <a:gd name="connsiteY35" fmla="*/ 2290523 h 3951424"/>
              <a:gd name="connsiteX36" fmla="*/ 816686 w 2406007"/>
              <a:gd name="connsiteY36" fmla="*/ 2257957 h 3951424"/>
              <a:gd name="connsiteX37" fmla="*/ 849251 w 2406007"/>
              <a:gd name="connsiteY37" fmla="*/ 2192823 h 3951424"/>
              <a:gd name="connsiteX38" fmla="*/ 870961 w 2406007"/>
              <a:gd name="connsiteY38" fmla="*/ 2127690 h 3951424"/>
              <a:gd name="connsiteX39" fmla="*/ 881816 w 2406007"/>
              <a:gd name="connsiteY39" fmla="*/ 2095123 h 3951424"/>
              <a:gd name="connsiteX40" fmla="*/ 914381 w 2406007"/>
              <a:gd name="connsiteY40" fmla="*/ 2084268 h 3951424"/>
              <a:gd name="connsiteX41" fmla="*/ 936091 w 2406007"/>
              <a:gd name="connsiteY41" fmla="*/ 2051701 h 3951424"/>
              <a:gd name="connsiteX42" fmla="*/ 957801 w 2406007"/>
              <a:gd name="connsiteY42" fmla="*/ 1986568 h 3951424"/>
              <a:gd name="connsiteX43" fmla="*/ 968656 w 2406007"/>
              <a:gd name="connsiteY43" fmla="*/ 1910579 h 3951424"/>
              <a:gd name="connsiteX44" fmla="*/ 1001221 w 2406007"/>
              <a:gd name="connsiteY44" fmla="*/ 1888868 h 3951424"/>
              <a:gd name="connsiteX45" fmla="*/ 1044642 w 2406007"/>
              <a:gd name="connsiteY45" fmla="*/ 1845445 h 3951424"/>
              <a:gd name="connsiteX46" fmla="*/ 1055497 w 2406007"/>
              <a:gd name="connsiteY46" fmla="*/ 1812879 h 3951424"/>
              <a:gd name="connsiteX47" fmla="*/ 1164047 w 2406007"/>
              <a:gd name="connsiteY47" fmla="*/ 1802023 h 3951424"/>
              <a:gd name="connsiteX48" fmla="*/ 1196612 w 2406007"/>
              <a:gd name="connsiteY48" fmla="*/ 1791168 h 3951424"/>
              <a:gd name="connsiteX49" fmla="*/ 1283452 w 2406007"/>
              <a:gd name="connsiteY49" fmla="*/ 1769457 h 3951424"/>
              <a:gd name="connsiteX50" fmla="*/ 1316017 w 2406007"/>
              <a:gd name="connsiteY50" fmla="*/ 1780312 h 3951424"/>
              <a:gd name="connsiteX51" fmla="*/ 1457132 w 2406007"/>
              <a:gd name="connsiteY51" fmla="*/ 1802023 h 3951424"/>
              <a:gd name="connsiteX52" fmla="*/ 1533118 w 2406007"/>
              <a:gd name="connsiteY52" fmla="*/ 1812879 h 3951424"/>
              <a:gd name="connsiteX53" fmla="*/ 1554828 w 2406007"/>
              <a:gd name="connsiteY53" fmla="*/ 1845445 h 3951424"/>
              <a:gd name="connsiteX54" fmla="*/ 1565683 w 2406007"/>
              <a:gd name="connsiteY54" fmla="*/ 1975712 h 3951424"/>
              <a:gd name="connsiteX55" fmla="*/ 1576538 w 2406007"/>
              <a:gd name="connsiteY55" fmla="*/ 2019134 h 3951424"/>
              <a:gd name="connsiteX56" fmla="*/ 1598248 w 2406007"/>
              <a:gd name="connsiteY56" fmla="*/ 2040846 h 3951424"/>
              <a:gd name="connsiteX57" fmla="*/ 1609103 w 2406007"/>
              <a:gd name="connsiteY57" fmla="*/ 2073412 h 3951424"/>
              <a:gd name="connsiteX58" fmla="*/ 1576538 w 2406007"/>
              <a:gd name="connsiteY58" fmla="*/ 2171112 h 3951424"/>
              <a:gd name="connsiteX59" fmla="*/ 1565683 w 2406007"/>
              <a:gd name="connsiteY59" fmla="*/ 2203679 h 3951424"/>
              <a:gd name="connsiteX60" fmla="*/ 1543973 w 2406007"/>
              <a:gd name="connsiteY60" fmla="*/ 2323090 h 3951424"/>
              <a:gd name="connsiteX61" fmla="*/ 1511408 w 2406007"/>
              <a:gd name="connsiteY61" fmla="*/ 2355657 h 3951424"/>
              <a:gd name="connsiteX62" fmla="*/ 1500553 w 2406007"/>
              <a:gd name="connsiteY62" fmla="*/ 2388223 h 3951424"/>
              <a:gd name="connsiteX63" fmla="*/ 1554828 w 2406007"/>
              <a:gd name="connsiteY63" fmla="*/ 2496779 h 3951424"/>
              <a:gd name="connsiteX64" fmla="*/ 1576538 w 2406007"/>
              <a:gd name="connsiteY64" fmla="*/ 2529346 h 3951424"/>
              <a:gd name="connsiteX65" fmla="*/ 1587393 w 2406007"/>
              <a:gd name="connsiteY65" fmla="*/ 2561912 h 3951424"/>
              <a:gd name="connsiteX66" fmla="*/ 1576538 w 2406007"/>
              <a:gd name="connsiteY66" fmla="*/ 2594479 h 3951424"/>
              <a:gd name="connsiteX67" fmla="*/ 1543973 w 2406007"/>
              <a:gd name="connsiteY67" fmla="*/ 2616190 h 3951424"/>
              <a:gd name="connsiteX68" fmla="*/ 1522263 w 2406007"/>
              <a:gd name="connsiteY68" fmla="*/ 2648757 h 3951424"/>
              <a:gd name="connsiteX69" fmla="*/ 1511408 w 2406007"/>
              <a:gd name="connsiteY69" fmla="*/ 2963568 h 3951424"/>
              <a:gd name="connsiteX70" fmla="*/ 1478842 w 2406007"/>
              <a:gd name="connsiteY70" fmla="*/ 3061268 h 3951424"/>
              <a:gd name="connsiteX71" fmla="*/ 1457132 w 2406007"/>
              <a:gd name="connsiteY71" fmla="*/ 3158968 h 3951424"/>
              <a:gd name="connsiteX72" fmla="*/ 1478842 w 2406007"/>
              <a:gd name="connsiteY72" fmla="*/ 3234957 h 3951424"/>
              <a:gd name="connsiteX73" fmla="*/ 1489698 w 2406007"/>
              <a:gd name="connsiteY73" fmla="*/ 3267524 h 3951424"/>
              <a:gd name="connsiteX74" fmla="*/ 1500553 w 2406007"/>
              <a:gd name="connsiteY74" fmla="*/ 3310946 h 3951424"/>
              <a:gd name="connsiteX75" fmla="*/ 1522263 w 2406007"/>
              <a:gd name="connsiteY75" fmla="*/ 3343513 h 3951424"/>
              <a:gd name="connsiteX76" fmla="*/ 1554828 w 2406007"/>
              <a:gd name="connsiteY76" fmla="*/ 3452068 h 3951424"/>
              <a:gd name="connsiteX77" fmla="*/ 1554828 w 2406007"/>
              <a:gd name="connsiteY77" fmla="*/ 3853724 h 3951424"/>
              <a:gd name="connsiteX78" fmla="*/ 1565683 w 2406007"/>
              <a:gd name="connsiteY78" fmla="*/ 3908002 h 3951424"/>
              <a:gd name="connsiteX79" fmla="*/ 1630813 w 2406007"/>
              <a:gd name="connsiteY79" fmla="*/ 3951424 h 3951424"/>
              <a:gd name="connsiteX80" fmla="*/ 1641668 w 2406007"/>
              <a:gd name="connsiteY80" fmla="*/ 3918857 h 3951424"/>
              <a:gd name="connsiteX81" fmla="*/ 1619958 w 2406007"/>
              <a:gd name="connsiteY81" fmla="*/ 3756024 h 3951424"/>
              <a:gd name="connsiteX82" fmla="*/ 1641668 w 2406007"/>
              <a:gd name="connsiteY82" fmla="*/ 3593191 h 3951424"/>
              <a:gd name="connsiteX83" fmla="*/ 1663378 w 2406007"/>
              <a:gd name="connsiteY83" fmla="*/ 3528057 h 3951424"/>
              <a:gd name="connsiteX84" fmla="*/ 1652523 w 2406007"/>
              <a:gd name="connsiteY84" fmla="*/ 3473779 h 3951424"/>
              <a:gd name="connsiteX85" fmla="*/ 1630813 w 2406007"/>
              <a:gd name="connsiteY85" fmla="*/ 3408646 h 3951424"/>
              <a:gd name="connsiteX86" fmla="*/ 1619958 w 2406007"/>
              <a:gd name="connsiteY86" fmla="*/ 3376079 h 3951424"/>
              <a:gd name="connsiteX87" fmla="*/ 1598248 w 2406007"/>
              <a:gd name="connsiteY87" fmla="*/ 3310946 h 3951424"/>
              <a:gd name="connsiteX88" fmla="*/ 1587393 w 2406007"/>
              <a:gd name="connsiteY88" fmla="*/ 3278379 h 3951424"/>
              <a:gd name="connsiteX89" fmla="*/ 1576538 w 2406007"/>
              <a:gd name="connsiteY89" fmla="*/ 3137257 h 3951424"/>
              <a:gd name="connsiteX90" fmla="*/ 1554828 w 2406007"/>
              <a:gd name="connsiteY90" fmla="*/ 3072124 h 3951424"/>
              <a:gd name="connsiteX91" fmla="*/ 1609103 w 2406007"/>
              <a:gd name="connsiteY91" fmla="*/ 2996135 h 3951424"/>
              <a:gd name="connsiteX92" fmla="*/ 1630813 w 2406007"/>
              <a:gd name="connsiteY92" fmla="*/ 2963568 h 3951424"/>
              <a:gd name="connsiteX93" fmla="*/ 1619958 w 2406007"/>
              <a:gd name="connsiteY93" fmla="*/ 2876724 h 3951424"/>
              <a:gd name="connsiteX94" fmla="*/ 1609103 w 2406007"/>
              <a:gd name="connsiteY94" fmla="*/ 2833301 h 3951424"/>
              <a:gd name="connsiteX95" fmla="*/ 1641668 w 2406007"/>
              <a:gd name="connsiteY95" fmla="*/ 2659612 h 3951424"/>
              <a:gd name="connsiteX96" fmla="*/ 1663378 w 2406007"/>
              <a:gd name="connsiteY96" fmla="*/ 2627046 h 3951424"/>
              <a:gd name="connsiteX97" fmla="*/ 1652523 w 2406007"/>
              <a:gd name="connsiteY97" fmla="*/ 2496779 h 3951424"/>
              <a:gd name="connsiteX98" fmla="*/ 1641668 w 2406007"/>
              <a:gd name="connsiteY98" fmla="*/ 2464212 h 3951424"/>
              <a:gd name="connsiteX99" fmla="*/ 1609103 w 2406007"/>
              <a:gd name="connsiteY99" fmla="*/ 2431646 h 3951424"/>
              <a:gd name="connsiteX100" fmla="*/ 1609103 w 2406007"/>
              <a:gd name="connsiteY100" fmla="*/ 2344801 h 3951424"/>
              <a:gd name="connsiteX101" fmla="*/ 1663378 w 2406007"/>
              <a:gd name="connsiteY101" fmla="*/ 2355657 h 3951424"/>
              <a:gd name="connsiteX102" fmla="*/ 1685088 w 2406007"/>
              <a:gd name="connsiteY102" fmla="*/ 2388223 h 3951424"/>
              <a:gd name="connsiteX103" fmla="*/ 1706798 w 2406007"/>
              <a:gd name="connsiteY103" fmla="*/ 2464212 h 3951424"/>
              <a:gd name="connsiteX104" fmla="*/ 1728508 w 2406007"/>
              <a:gd name="connsiteY104" fmla="*/ 2485924 h 3951424"/>
              <a:gd name="connsiteX105" fmla="*/ 1761073 w 2406007"/>
              <a:gd name="connsiteY105" fmla="*/ 2496779 h 3951424"/>
              <a:gd name="connsiteX106" fmla="*/ 1782783 w 2406007"/>
              <a:gd name="connsiteY106" fmla="*/ 2529346 h 3951424"/>
              <a:gd name="connsiteX107" fmla="*/ 1815348 w 2406007"/>
              <a:gd name="connsiteY107" fmla="*/ 2540201 h 3951424"/>
              <a:gd name="connsiteX108" fmla="*/ 1945608 w 2406007"/>
              <a:gd name="connsiteY108" fmla="*/ 2572768 h 3951424"/>
              <a:gd name="connsiteX109" fmla="*/ 1967319 w 2406007"/>
              <a:gd name="connsiteY109" fmla="*/ 2594479 h 3951424"/>
              <a:gd name="connsiteX110" fmla="*/ 1989029 w 2406007"/>
              <a:gd name="connsiteY110" fmla="*/ 2627046 h 3951424"/>
              <a:gd name="connsiteX111" fmla="*/ 2010739 w 2406007"/>
              <a:gd name="connsiteY111" fmla="*/ 2594479 h 3951424"/>
              <a:gd name="connsiteX112" fmla="*/ 1967319 w 2406007"/>
              <a:gd name="connsiteY112" fmla="*/ 2540201 h 3951424"/>
              <a:gd name="connsiteX113" fmla="*/ 1945608 w 2406007"/>
              <a:gd name="connsiteY113" fmla="*/ 2507635 h 3951424"/>
              <a:gd name="connsiteX114" fmla="*/ 1891333 w 2406007"/>
              <a:gd name="connsiteY114" fmla="*/ 2464212 h 3951424"/>
              <a:gd name="connsiteX115" fmla="*/ 1869623 w 2406007"/>
              <a:gd name="connsiteY115" fmla="*/ 2431646 h 3951424"/>
              <a:gd name="connsiteX116" fmla="*/ 1837058 w 2406007"/>
              <a:gd name="connsiteY116" fmla="*/ 2420790 h 3951424"/>
              <a:gd name="connsiteX117" fmla="*/ 1804493 w 2406007"/>
              <a:gd name="connsiteY117" fmla="*/ 2399079 h 3951424"/>
              <a:gd name="connsiteX118" fmla="*/ 1761073 w 2406007"/>
              <a:gd name="connsiteY118" fmla="*/ 2333946 h 3951424"/>
              <a:gd name="connsiteX119" fmla="*/ 1706798 w 2406007"/>
              <a:gd name="connsiteY119" fmla="*/ 2268812 h 3951424"/>
              <a:gd name="connsiteX120" fmla="*/ 1685088 w 2406007"/>
              <a:gd name="connsiteY120" fmla="*/ 2203679 h 3951424"/>
              <a:gd name="connsiteX121" fmla="*/ 1695943 w 2406007"/>
              <a:gd name="connsiteY121" fmla="*/ 1943146 h 3951424"/>
              <a:gd name="connsiteX122" fmla="*/ 1706798 w 2406007"/>
              <a:gd name="connsiteY122" fmla="*/ 1910579 h 3951424"/>
              <a:gd name="connsiteX123" fmla="*/ 1674233 w 2406007"/>
              <a:gd name="connsiteY123" fmla="*/ 1845445 h 3951424"/>
              <a:gd name="connsiteX124" fmla="*/ 1652523 w 2406007"/>
              <a:gd name="connsiteY124" fmla="*/ 1812879 h 3951424"/>
              <a:gd name="connsiteX125" fmla="*/ 1619958 w 2406007"/>
              <a:gd name="connsiteY125" fmla="*/ 1802023 h 3951424"/>
              <a:gd name="connsiteX126" fmla="*/ 1587393 w 2406007"/>
              <a:gd name="connsiteY126" fmla="*/ 1769457 h 3951424"/>
              <a:gd name="connsiteX127" fmla="*/ 1587393 w 2406007"/>
              <a:gd name="connsiteY127" fmla="*/ 1628334 h 3951424"/>
              <a:gd name="connsiteX128" fmla="*/ 1598248 w 2406007"/>
              <a:gd name="connsiteY128" fmla="*/ 1584912 h 3951424"/>
              <a:gd name="connsiteX129" fmla="*/ 1630813 w 2406007"/>
              <a:gd name="connsiteY129" fmla="*/ 1563201 h 3951424"/>
              <a:gd name="connsiteX130" fmla="*/ 1674233 w 2406007"/>
              <a:gd name="connsiteY130" fmla="*/ 1487212 h 3951424"/>
              <a:gd name="connsiteX131" fmla="*/ 1695943 w 2406007"/>
              <a:gd name="connsiteY131" fmla="*/ 1454645 h 3951424"/>
              <a:gd name="connsiteX132" fmla="*/ 1706798 w 2406007"/>
              <a:gd name="connsiteY132" fmla="*/ 1422079 h 3951424"/>
              <a:gd name="connsiteX133" fmla="*/ 1750218 w 2406007"/>
              <a:gd name="connsiteY133" fmla="*/ 1356945 h 3951424"/>
              <a:gd name="connsiteX134" fmla="*/ 1771928 w 2406007"/>
              <a:gd name="connsiteY134" fmla="*/ 1324379 h 3951424"/>
              <a:gd name="connsiteX135" fmla="*/ 1815348 w 2406007"/>
              <a:gd name="connsiteY135" fmla="*/ 1270101 h 3951424"/>
              <a:gd name="connsiteX136" fmla="*/ 1880478 w 2406007"/>
              <a:gd name="connsiteY136" fmla="*/ 1248390 h 3951424"/>
              <a:gd name="connsiteX137" fmla="*/ 1913043 w 2406007"/>
              <a:gd name="connsiteY137" fmla="*/ 1226679 h 3951424"/>
              <a:gd name="connsiteX138" fmla="*/ 1934753 w 2406007"/>
              <a:gd name="connsiteY138" fmla="*/ 1204967 h 3951424"/>
              <a:gd name="connsiteX139" fmla="*/ 1967319 w 2406007"/>
              <a:gd name="connsiteY139" fmla="*/ 1194112 h 3951424"/>
              <a:gd name="connsiteX140" fmla="*/ 2151854 w 2406007"/>
              <a:gd name="connsiteY140" fmla="*/ 1161545 h 3951424"/>
              <a:gd name="connsiteX141" fmla="*/ 2184419 w 2406007"/>
              <a:gd name="connsiteY141" fmla="*/ 1139834 h 3951424"/>
              <a:gd name="connsiteX142" fmla="*/ 2216984 w 2406007"/>
              <a:gd name="connsiteY142" fmla="*/ 1107267 h 3951424"/>
              <a:gd name="connsiteX143" fmla="*/ 2260404 w 2406007"/>
              <a:gd name="connsiteY143" fmla="*/ 1042134 h 3951424"/>
              <a:gd name="connsiteX144" fmla="*/ 2292969 w 2406007"/>
              <a:gd name="connsiteY144" fmla="*/ 1020423 h 3951424"/>
              <a:gd name="connsiteX145" fmla="*/ 2314679 w 2406007"/>
              <a:gd name="connsiteY145" fmla="*/ 987856 h 3951424"/>
              <a:gd name="connsiteX146" fmla="*/ 2347244 w 2406007"/>
              <a:gd name="connsiteY146" fmla="*/ 977001 h 3951424"/>
              <a:gd name="connsiteX147" fmla="*/ 2379809 w 2406007"/>
              <a:gd name="connsiteY147" fmla="*/ 955290 h 3951424"/>
              <a:gd name="connsiteX148" fmla="*/ 2379809 w 2406007"/>
              <a:gd name="connsiteY148" fmla="*/ 868445 h 3951424"/>
              <a:gd name="connsiteX149" fmla="*/ 2347244 w 2406007"/>
              <a:gd name="connsiteY149" fmla="*/ 879301 h 3951424"/>
              <a:gd name="connsiteX150" fmla="*/ 2314679 w 2406007"/>
              <a:gd name="connsiteY150" fmla="*/ 944434 h 3951424"/>
              <a:gd name="connsiteX151" fmla="*/ 2271259 w 2406007"/>
              <a:gd name="connsiteY151" fmla="*/ 977001 h 3951424"/>
              <a:gd name="connsiteX152" fmla="*/ 2238694 w 2406007"/>
              <a:gd name="connsiteY152" fmla="*/ 998712 h 3951424"/>
              <a:gd name="connsiteX153" fmla="*/ 2173564 w 2406007"/>
              <a:gd name="connsiteY153" fmla="*/ 1020423 h 3951424"/>
              <a:gd name="connsiteX154" fmla="*/ 2151854 w 2406007"/>
              <a:gd name="connsiteY154" fmla="*/ 1052990 h 3951424"/>
              <a:gd name="connsiteX155" fmla="*/ 2054159 w 2406007"/>
              <a:gd name="connsiteY155" fmla="*/ 1107267 h 3951424"/>
              <a:gd name="connsiteX156" fmla="*/ 1945608 w 2406007"/>
              <a:gd name="connsiteY156" fmla="*/ 1118123 h 3951424"/>
              <a:gd name="connsiteX157" fmla="*/ 1891333 w 2406007"/>
              <a:gd name="connsiteY157" fmla="*/ 1161545 h 3951424"/>
              <a:gd name="connsiteX158" fmla="*/ 1858768 w 2406007"/>
              <a:gd name="connsiteY158" fmla="*/ 1172401 h 3951424"/>
              <a:gd name="connsiteX159" fmla="*/ 1815348 w 2406007"/>
              <a:gd name="connsiteY159" fmla="*/ 1194112 h 3951424"/>
              <a:gd name="connsiteX160" fmla="*/ 1771928 w 2406007"/>
              <a:gd name="connsiteY160" fmla="*/ 1204967 h 3951424"/>
              <a:gd name="connsiteX161" fmla="*/ 1739363 w 2406007"/>
              <a:gd name="connsiteY161" fmla="*/ 1215823 h 3951424"/>
              <a:gd name="connsiteX162" fmla="*/ 1685088 w 2406007"/>
              <a:gd name="connsiteY162" fmla="*/ 1204967 h 3951424"/>
              <a:gd name="connsiteX163" fmla="*/ 1663378 w 2406007"/>
              <a:gd name="connsiteY163" fmla="*/ 1172401 h 3951424"/>
              <a:gd name="connsiteX164" fmla="*/ 1652523 w 2406007"/>
              <a:gd name="connsiteY164" fmla="*/ 1139834 h 3951424"/>
              <a:gd name="connsiteX165" fmla="*/ 1489698 w 2406007"/>
              <a:gd name="connsiteY165" fmla="*/ 1128979 h 3951424"/>
              <a:gd name="connsiteX166" fmla="*/ 1392002 w 2406007"/>
              <a:gd name="connsiteY166" fmla="*/ 1085556 h 3951424"/>
              <a:gd name="connsiteX167" fmla="*/ 1370292 w 2406007"/>
              <a:gd name="connsiteY167" fmla="*/ 1052990 h 3951424"/>
              <a:gd name="connsiteX168" fmla="*/ 1348582 w 2406007"/>
              <a:gd name="connsiteY168" fmla="*/ 1031278 h 3951424"/>
              <a:gd name="connsiteX169" fmla="*/ 1337727 w 2406007"/>
              <a:gd name="connsiteY169" fmla="*/ 987856 h 3951424"/>
              <a:gd name="connsiteX170" fmla="*/ 1370292 w 2406007"/>
              <a:gd name="connsiteY170" fmla="*/ 814167 h 3951424"/>
              <a:gd name="connsiteX171" fmla="*/ 1402857 w 2406007"/>
              <a:gd name="connsiteY171" fmla="*/ 792456 h 3951424"/>
              <a:gd name="connsiteX172" fmla="*/ 1424567 w 2406007"/>
              <a:gd name="connsiteY172" fmla="*/ 727323 h 3951424"/>
              <a:gd name="connsiteX173" fmla="*/ 1511408 w 2406007"/>
              <a:gd name="connsiteY173" fmla="*/ 662189 h 3951424"/>
              <a:gd name="connsiteX174" fmla="*/ 1500553 w 2406007"/>
              <a:gd name="connsiteY174" fmla="*/ 336523 h 3951424"/>
              <a:gd name="connsiteX175" fmla="*/ 1478842 w 2406007"/>
              <a:gd name="connsiteY175" fmla="*/ 314812 h 3951424"/>
              <a:gd name="connsiteX176" fmla="*/ 1424567 w 2406007"/>
              <a:gd name="connsiteY176" fmla="*/ 249678 h 3951424"/>
              <a:gd name="connsiteX177" fmla="*/ 1435422 w 2406007"/>
              <a:gd name="connsiteY177" fmla="*/ 141123 h 3951424"/>
              <a:gd name="connsiteX178" fmla="*/ 1435422 w 2406007"/>
              <a:gd name="connsiteY178" fmla="*/ 65134 h 3951424"/>
              <a:gd name="connsiteX179" fmla="*/ 1402857 w 2406007"/>
              <a:gd name="connsiteY179" fmla="*/ 32567 h 3951424"/>
              <a:gd name="connsiteX180" fmla="*/ 1381147 w 2406007"/>
              <a:gd name="connsiteY180" fmla="*/ 0 h 3951424"/>
              <a:gd name="connsiteX181" fmla="*/ 1348582 w 2406007"/>
              <a:gd name="connsiteY181" fmla="*/ 10856 h 3951424"/>
              <a:gd name="connsiteX182" fmla="*/ 1370292 w 2406007"/>
              <a:gd name="connsiteY182" fmla="*/ 86845 h 3951424"/>
              <a:gd name="connsiteX183" fmla="*/ 1381147 w 2406007"/>
              <a:gd name="connsiteY183" fmla="*/ 217111 h 3951424"/>
              <a:gd name="connsiteX184" fmla="*/ 1392002 w 2406007"/>
              <a:gd name="connsiteY184" fmla="*/ 249678 h 3951424"/>
              <a:gd name="connsiteX185" fmla="*/ 1413712 w 2406007"/>
              <a:gd name="connsiteY185" fmla="*/ 358234 h 3951424"/>
              <a:gd name="connsiteX186" fmla="*/ 1446277 w 2406007"/>
              <a:gd name="connsiteY186" fmla="*/ 466789 h 3951424"/>
              <a:gd name="connsiteX187" fmla="*/ 1435422 w 2406007"/>
              <a:gd name="connsiteY187" fmla="*/ 531923 h 3951424"/>
              <a:gd name="connsiteX188" fmla="*/ 1392002 w 2406007"/>
              <a:gd name="connsiteY188" fmla="*/ 586201 h 3951424"/>
              <a:gd name="connsiteX189" fmla="*/ 1359437 w 2406007"/>
              <a:gd name="connsiteY189" fmla="*/ 575345 h 3951424"/>
              <a:gd name="connsiteX190" fmla="*/ 1326872 w 2406007"/>
              <a:gd name="connsiteY190" fmla="*/ 455934 h 3951424"/>
              <a:gd name="connsiteX191" fmla="*/ 1316017 w 2406007"/>
              <a:gd name="connsiteY191" fmla="*/ 423367 h 3951424"/>
              <a:gd name="connsiteX192" fmla="*/ 1250887 w 2406007"/>
              <a:gd name="connsiteY192" fmla="*/ 369089 h 3951424"/>
              <a:gd name="connsiteX193" fmla="*/ 1229177 w 2406007"/>
              <a:gd name="connsiteY193" fmla="*/ 303956 h 3951424"/>
              <a:gd name="connsiteX194" fmla="*/ 1218322 w 2406007"/>
              <a:gd name="connsiteY194" fmla="*/ 217111 h 3951424"/>
              <a:gd name="connsiteX195" fmla="*/ 1207467 w 2406007"/>
              <a:gd name="connsiteY195" fmla="*/ 184545 h 3951424"/>
              <a:gd name="connsiteX196" fmla="*/ 1174902 w 2406007"/>
              <a:gd name="connsiteY196" fmla="*/ 162834 h 3951424"/>
              <a:gd name="connsiteX197" fmla="*/ 1142337 w 2406007"/>
              <a:gd name="connsiteY197" fmla="*/ 227967 h 3951424"/>
              <a:gd name="connsiteX198" fmla="*/ 1164047 w 2406007"/>
              <a:gd name="connsiteY198" fmla="*/ 293100 h 3951424"/>
              <a:gd name="connsiteX199" fmla="*/ 1185757 w 2406007"/>
              <a:gd name="connsiteY199" fmla="*/ 358234 h 3951424"/>
              <a:gd name="connsiteX200" fmla="*/ 1196612 w 2406007"/>
              <a:gd name="connsiteY200" fmla="*/ 390800 h 3951424"/>
              <a:gd name="connsiteX201" fmla="*/ 1207467 w 2406007"/>
              <a:gd name="connsiteY201" fmla="*/ 445078 h 3951424"/>
              <a:gd name="connsiteX202" fmla="*/ 1240032 w 2406007"/>
              <a:gd name="connsiteY202" fmla="*/ 466789 h 3951424"/>
              <a:gd name="connsiteX203" fmla="*/ 1250887 w 2406007"/>
              <a:gd name="connsiteY203" fmla="*/ 499356 h 3951424"/>
              <a:gd name="connsiteX204" fmla="*/ 1272597 w 2406007"/>
              <a:gd name="connsiteY204" fmla="*/ 575345 h 3951424"/>
              <a:gd name="connsiteX205" fmla="*/ 1305162 w 2406007"/>
              <a:gd name="connsiteY205" fmla="*/ 640478 h 3951424"/>
              <a:gd name="connsiteX206" fmla="*/ 1294307 w 2406007"/>
              <a:gd name="connsiteY206" fmla="*/ 683901 h 3951424"/>
              <a:gd name="connsiteX207" fmla="*/ 1272597 w 2406007"/>
              <a:gd name="connsiteY207" fmla="*/ 759889 h 3951424"/>
              <a:gd name="connsiteX208" fmla="*/ 1250887 w 2406007"/>
              <a:gd name="connsiteY208" fmla="*/ 944434 h 3951424"/>
              <a:gd name="connsiteX209" fmla="*/ 1240032 w 2406007"/>
              <a:gd name="connsiteY209" fmla="*/ 977001 h 3951424"/>
              <a:gd name="connsiteX210" fmla="*/ 1142337 w 2406007"/>
              <a:gd name="connsiteY210" fmla="*/ 1031278 h 3951424"/>
              <a:gd name="connsiteX211" fmla="*/ 1088062 w 2406007"/>
              <a:gd name="connsiteY211" fmla="*/ 1063845 h 3951424"/>
              <a:gd name="connsiteX212" fmla="*/ 1022932 w 2406007"/>
              <a:gd name="connsiteY212" fmla="*/ 1096412 h 3951424"/>
              <a:gd name="connsiteX213" fmla="*/ 979511 w 2406007"/>
              <a:gd name="connsiteY213" fmla="*/ 1161545 h 3951424"/>
              <a:gd name="connsiteX214" fmla="*/ 946946 w 2406007"/>
              <a:gd name="connsiteY214" fmla="*/ 1183256 h 3951424"/>
              <a:gd name="connsiteX215" fmla="*/ 827541 w 2406007"/>
              <a:gd name="connsiteY215" fmla="*/ 1215823 h 3951424"/>
              <a:gd name="connsiteX216" fmla="*/ 740701 w 2406007"/>
              <a:gd name="connsiteY216" fmla="*/ 1204967 h 3951424"/>
              <a:gd name="connsiteX217" fmla="*/ 708136 w 2406007"/>
              <a:gd name="connsiteY217" fmla="*/ 1194112 h 3951424"/>
              <a:gd name="connsiteX218" fmla="*/ 675571 w 2406007"/>
              <a:gd name="connsiteY218" fmla="*/ 1150690 h 3951424"/>
              <a:gd name="connsiteX219" fmla="*/ 632151 w 2406007"/>
              <a:gd name="connsiteY219" fmla="*/ 1085556 h 3951424"/>
              <a:gd name="connsiteX220" fmla="*/ 610441 w 2406007"/>
              <a:gd name="connsiteY220" fmla="*/ 1052990 h 3951424"/>
              <a:gd name="connsiteX221" fmla="*/ 599586 w 2406007"/>
              <a:gd name="connsiteY221" fmla="*/ 835878 h 3951424"/>
              <a:gd name="connsiteX222" fmla="*/ 545311 w 2406007"/>
              <a:gd name="connsiteY222" fmla="*/ 738178 h 3951424"/>
              <a:gd name="connsiteX223" fmla="*/ 480180 w 2406007"/>
              <a:gd name="connsiteY223" fmla="*/ 716467 h 3951424"/>
              <a:gd name="connsiteX224" fmla="*/ 447615 w 2406007"/>
              <a:gd name="connsiteY224" fmla="*/ 694756 h 3951424"/>
              <a:gd name="connsiteX225" fmla="*/ 382485 w 2406007"/>
              <a:gd name="connsiteY225" fmla="*/ 673045 h 3951424"/>
              <a:gd name="connsiteX226" fmla="*/ 349920 w 2406007"/>
              <a:gd name="connsiteY226" fmla="*/ 651334 h 3951424"/>
              <a:gd name="connsiteX227" fmla="*/ 273935 w 2406007"/>
              <a:gd name="connsiteY227" fmla="*/ 575345 h 3951424"/>
              <a:gd name="connsiteX228" fmla="*/ 230515 w 2406007"/>
              <a:gd name="connsiteY228" fmla="*/ 553634 h 3951424"/>
              <a:gd name="connsiteX229" fmla="*/ 165385 w 2406007"/>
              <a:gd name="connsiteY229" fmla="*/ 510212 h 3951424"/>
              <a:gd name="connsiteX230" fmla="*/ 121965 w 2406007"/>
              <a:gd name="connsiteY230" fmla="*/ 521067 h 3951424"/>
              <a:gd name="connsiteX231" fmla="*/ 121965 w 2406007"/>
              <a:gd name="connsiteY231" fmla="*/ 618767 h 3951424"/>
              <a:gd name="connsiteX232" fmla="*/ 165385 w 2406007"/>
              <a:gd name="connsiteY232" fmla="*/ 629623 h 3951424"/>
              <a:gd name="connsiteX233" fmla="*/ 197950 w 2406007"/>
              <a:gd name="connsiteY233" fmla="*/ 640478 h 3951424"/>
              <a:gd name="connsiteX234" fmla="*/ 230515 w 2406007"/>
              <a:gd name="connsiteY234" fmla="*/ 662189 h 3951424"/>
              <a:gd name="connsiteX235" fmla="*/ 273935 w 2406007"/>
              <a:gd name="connsiteY235" fmla="*/ 673045 h 3951424"/>
              <a:gd name="connsiteX236" fmla="*/ 306500 w 2406007"/>
              <a:gd name="connsiteY236" fmla="*/ 683901 h 3951424"/>
              <a:gd name="connsiteX237" fmla="*/ 328210 w 2406007"/>
              <a:gd name="connsiteY237" fmla="*/ 716467 h 3951424"/>
              <a:gd name="connsiteX238" fmla="*/ 393340 w 2406007"/>
              <a:gd name="connsiteY238" fmla="*/ 749034 h 3951424"/>
              <a:gd name="connsiteX239" fmla="*/ 447615 w 2406007"/>
              <a:gd name="connsiteY239" fmla="*/ 814167 h 3951424"/>
              <a:gd name="connsiteX240" fmla="*/ 436760 w 2406007"/>
              <a:gd name="connsiteY240" fmla="*/ 868445 h 3951424"/>
              <a:gd name="connsiteX241" fmla="*/ 317355 w 2406007"/>
              <a:gd name="connsiteY241" fmla="*/ 857590 h 3951424"/>
              <a:gd name="connsiteX242" fmla="*/ 252225 w 2406007"/>
              <a:gd name="connsiteY242" fmla="*/ 846734 h 3951424"/>
              <a:gd name="connsiteX243" fmla="*/ 176240 w 2406007"/>
              <a:gd name="connsiteY243" fmla="*/ 835878 h 3951424"/>
              <a:gd name="connsiteX244" fmla="*/ 24269 w 2406007"/>
              <a:gd name="connsiteY244" fmla="*/ 825023 h 3951424"/>
              <a:gd name="connsiteX245" fmla="*/ 2559 w 2406007"/>
              <a:gd name="connsiteY245" fmla="*/ 857590 h 3951424"/>
              <a:gd name="connsiteX246" fmla="*/ 35124 w 2406007"/>
              <a:gd name="connsiteY246" fmla="*/ 879301 h 3951424"/>
              <a:gd name="connsiteX247" fmla="*/ 100255 w 2406007"/>
              <a:gd name="connsiteY247" fmla="*/ 901012 h 3951424"/>
              <a:gd name="connsiteX248" fmla="*/ 132820 w 2406007"/>
              <a:gd name="connsiteY248" fmla="*/ 911867 h 3951424"/>
              <a:gd name="connsiteX249" fmla="*/ 241370 w 2406007"/>
              <a:gd name="connsiteY249" fmla="*/ 922723 h 3951424"/>
              <a:gd name="connsiteX250" fmla="*/ 447615 w 2406007"/>
              <a:gd name="connsiteY250" fmla="*/ 922723 h 3951424"/>
              <a:gd name="connsiteX251" fmla="*/ 480180 w 2406007"/>
              <a:gd name="connsiteY251" fmla="*/ 944434 h 3951424"/>
              <a:gd name="connsiteX252" fmla="*/ 512745 w 2406007"/>
              <a:gd name="connsiteY252" fmla="*/ 955290 h 3951424"/>
              <a:gd name="connsiteX253" fmla="*/ 534455 w 2406007"/>
              <a:gd name="connsiteY253" fmla="*/ 987856 h 3951424"/>
              <a:gd name="connsiteX254" fmla="*/ 556166 w 2406007"/>
              <a:gd name="connsiteY254" fmla="*/ 1139834 h 3951424"/>
              <a:gd name="connsiteX255" fmla="*/ 599586 w 2406007"/>
              <a:gd name="connsiteY255" fmla="*/ 1226679 h 3951424"/>
              <a:gd name="connsiteX256" fmla="*/ 664716 w 2406007"/>
              <a:gd name="connsiteY256" fmla="*/ 1270101 h 3951424"/>
              <a:gd name="connsiteX257" fmla="*/ 762411 w 2406007"/>
              <a:gd name="connsiteY257" fmla="*/ 1302667 h 3951424"/>
              <a:gd name="connsiteX258" fmla="*/ 827541 w 2406007"/>
              <a:gd name="connsiteY258" fmla="*/ 1324379 h 3951424"/>
              <a:gd name="connsiteX259" fmla="*/ 860106 w 2406007"/>
              <a:gd name="connsiteY259" fmla="*/ 1335234 h 3951424"/>
              <a:gd name="connsiteX260" fmla="*/ 903526 w 2406007"/>
              <a:gd name="connsiteY260" fmla="*/ 1411223 h 3951424"/>
              <a:gd name="connsiteX261" fmla="*/ 925236 w 2406007"/>
              <a:gd name="connsiteY261" fmla="*/ 1476356 h 3951424"/>
              <a:gd name="connsiteX262" fmla="*/ 946946 w 2406007"/>
              <a:gd name="connsiteY262" fmla="*/ 1508923 h 3951424"/>
              <a:gd name="connsiteX263" fmla="*/ 968656 w 2406007"/>
              <a:gd name="connsiteY263" fmla="*/ 1574056 h 3951424"/>
              <a:gd name="connsiteX264" fmla="*/ 979511 w 2406007"/>
              <a:gd name="connsiteY264" fmla="*/ 1704323 h 3951424"/>
              <a:gd name="connsiteX265" fmla="*/ 1001221 w 2406007"/>
              <a:gd name="connsiteY265" fmla="*/ 1747745 h 3951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</a:cxnLst>
            <a:rect l="l" t="t" r="r" b="b"/>
            <a:pathLst>
              <a:path w="2406007" h="3951424">
                <a:moveTo>
                  <a:pt x="1001221" y="1747745"/>
                </a:moveTo>
                <a:cubicBezTo>
                  <a:pt x="993984" y="1764028"/>
                  <a:pt x="952805" y="1776950"/>
                  <a:pt x="936091" y="1802023"/>
                </a:cubicBezTo>
                <a:cubicBezTo>
                  <a:pt x="929744" y="1811544"/>
                  <a:pt x="930353" y="1824355"/>
                  <a:pt x="925236" y="1834590"/>
                </a:cubicBezTo>
                <a:cubicBezTo>
                  <a:pt x="905022" y="1875021"/>
                  <a:pt x="900972" y="1863709"/>
                  <a:pt x="870961" y="1899723"/>
                </a:cubicBezTo>
                <a:cubicBezTo>
                  <a:pt x="862609" y="1909746"/>
                  <a:pt x="857918" y="1922539"/>
                  <a:pt x="849251" y="1932290"/>
                </a:cubicBezTo>
                <a:cubicBezTo>
                  <a:pt x="828853" y="1955238"/>
                  <a:pt x="784121" y="1997423"/>
                  <a:pt x="784121" y="1997423"/>
                </a:cubicBezTo>
                <a:cubicBezTo>
                  <a:pt x="780503" y="2011897"/>
                  <a:pt x="776192" y="2026216"/>
                  <a:pt x="773266" y="2040846"/>
                </a:cubicBezTo>
                <a:cubicBezTo>
                  <a:pt x="768950" y="2062429"/>
                  <a:pt x="775033" y="2087947"/>
                  <a:pt x="762411" y="2105979"/>
                </a:cubicBezTo>
                <a:cubicBezTo>
                  <a:pt x="747448" y="2127355"/>
                  <a:pt x="718991" y="2134927"/>
                  <a:pt x="697281" y="2149401"/>
                </a:cubicBezTo>
                <a:lnTo>
                  <a:pt x="664716" y="2171112"/>
                </a:lnTo>
                <a:cubicBezTo>
                  <a:pt x="661098" y="2181968"/>
                  <a:pt x="657004" y="2192676"/>
                  <a:pt x="653861" y="2203679"/>
                </a:cubicBezTo>
                <a:cubicBezTo>
                  <a:pt x="649763" y="2218024"/>
                  <a:pt x="648883" y="2233388"/>
                  <a:pt x="643006" y="2247101"/>
                </a:cubicBezTo>
                <a:cubicBezTo>
                  <a:pt x="637867" y="2259093"/>
                  <a:pt x="632359" y="2272753"/>
                  <a:pt x="621296" y="2279668"/>
                </a:cubicBezTo>
                <a:cubicBezTo>
                  <a:pt x="601890" y="2291797"/>
                  <a:pt x="556166" y="2301379"/>
                  <a:pt x="556166" y="2301379"/>
                </a:cubicBezTo>
                <a:cubicBezTo>
                  <a:pt x="548929" y="2308616"/>
                  <a:pt x="539032" y="2313936"/>
                  <a:pt x="534455" y="2323090"/>
                </a:cubicBezTo>
                <a:cubicBezTo>
                  <a:pt x="521241" y="2349519"/>
                  <a:pt x="509681" y="2400481"/>
                  <a:pt x="501890" y="2431646"/>
                </a:cubicBezTo>
                <a:cubicBezTo>
                  <a:pt x="506181" y="2444521"/>
                  <a:pt x="513420" y="2482418"/>
                  <a:pt x="534455" y="2485924"/>
                </a:cubicBezTo>
                <a:cubicBezTo>
                  <a:pt x="549171" y="2488377"/>
                  <a:pt x="563402" y="2478687"/>
                  <a:pt x="577876" y="2475068"/>
                </a:cubicBezTo>
                <a:cubicBezTo>
                  <a:pt x="581494" y="2464212"/>
                  <a:pt x="585956" y="2453602"/>
                  <a:pt x="588731" y="2442501"/>
                </a:cubicBezTo>
                <a:cubicBezTo>
                  <a:pt x="593206" y="2424601"/>
                  <a:pt x="593108" y="2405499"/>
                  <a:pt x="599586" y="2388223"/>
                </a:cubicBezTo>
                <a:cubicBezTo>
                  <a:pt x="608653" y="2364043"/>
                  <a:pt x="636968" y="2339984"/>
                  <a:pt x="653861" y="2323090"/>
                </a:cubicBezTo>
                <a:cubicBezTo>
                  <a:pt x="657479" y="2312234"/>
                  <a:pt x="657568" y="2299459"/>
                  <a:pt x="664716" y="2290523"/>
                </a:cubicBezTo>
                <a:cubicBezTo>
                  <a:pt x="720831" y="2220376"/>
                  <a:pt x="680851" y="2318104"/>
                  <a:pt x="708136" y="2236246"/>
                </a:cubicBezTo>
                <a:cubicBezTo>
                  <a:pt x="715373" y="2247101"/>
                  <a:pt x="728001" y="2255897"/>
                  <a:pt x="729846" y="2268812"/>
                </a:cubicBezTo>
                <a:cubicBezTo>
                  <a:pt x="731956" y="2283582"/>
                  <a:pt x="723278" y="2297944"/>
                  <a:pt x="718991" y="2312235"/>
                </a:cubicBezTo>
                <a:cubicBezTo>
                  <a:pt x="712415" y="2334155"/>
                  <a:pt x="702831" y="2355166"/>
                  <a:pt x="697281" y="2377368"/>
                </a:cubicBezTo>
                <a:cubicBezTo>
                  <a:pt x="693803" y="2391280"/>
                  <a:pt x="683357" y="2437784"/>
                  <a:pt x="675571" y="2453357"/>
                </a:cubicBezTo>
                <a:cubicBezTo>
                  <a:pt x="633484" y="2537535"/>
                  <a:pt x="670291" y="2436632"/>
                  <a:pt x="643006" y="2518490"/>
                </a:cubicBezTo>
                <a:cubicBezTo>
                  <a:pt x="643547" y="2521193"/>
                  <a:pt x="655815" y="2594208"/>
                  <a:pt x="664716" y="2605335"/>
                </a:cubicBezTo>
                <a:cubicBezTo>
                  <a:pt x="672866" y="2615523"/>
                  <a:pt x="686426" y="2619809"/>
                  <a:pt x="697281" y="2627046"/>
                </a:cubicBezTo>
                <a:cubicBezTo>
                  <a:pt x="708136" y="2616190"/>
                  <a:pt x="723494" y="2608455"/>
                  <a:pt x="729846" y="2594479"/>
                </a:cubicBezTo>
                <a:cubicBezTo>
                  <a:pt x="742193" y="2567314"/>
                  <a:pt x="744319" y="2536583"/>
                  <a:pt x="751556" y="2507635"/>
                </a:cubicBezTo>
                <a:cubicBezTo>
                  <a:pt x="755174" y="2493161"/>
                  <a:pt x="754135" y="2476626"/>
                  <a:pt x="762411" y="2464212"/>
                </a:cubicBezTo>
                <a:lnTo>
                  <a:pt x="784121" y="2431646"/>
                </a:lnTo>
                <a:cubicBezTo>
                  <a:pt x="787739" y="2413553"/>
                  <a:pt x="792171" y="2395604"/>
                  <a:pt x="794976" y="2377368"/>
                </a:cubicBezTo>
                <a:cubicBezTo>
                  <a:pt x="799412" y="2348534"/>
                  <a:pt x="800613" y="2319226"/>
                  <a:pt x="805831" y="2290523"/>
                </a:cubicBezTo>
                <a:cubicBezTo>
                  <a:pt x="807878" y="2279265"/>
                  <a:pt x="813543" y="2268959"/>
                  <a:pt x="816686" y="2257957"/>
                </a:cubicBezTo>
                <a:cubicBezTo>
                  <a:pt x="832691" y="2201938"/>
                  <a:pt x="815162" y="2226915"/>
                  <a:pt x="849251" y="2192823"/>
                </a:cubicBezTo>
                <a:lnTo>
                  <a:pt x="870961" y="2127690"/>
                </a:lnTo>
                <a:cubicBezTo>
                  <a:pt x="874579" y="2116834"/>
                  <a:pt x="870960" y="2098742"/>
                  <a:pt x="881816" y="2095123"/>
                </a:cubicBezTo>
                <a:lnTo>
                  <a:pt x="914381" y="2084268"/>
                </a:lnTo>
                <a:cubicBezTo>
                  <a:pt x="921618" y="2073412"/>
                  <a:pt x="930792" y="2063623"/>
                  <a:pt x="936091" y="2051701"/>
                </a:cubicBezTo>
                <a:cubicBezTo>
                  <a:pt x="945385" y="2030788"/>
                  <a:pt x="957801" y="1986568"/>
                  <a:pt x="957801" y="1986568"/>
                </a:cubicBezTo>
                <a:cubicBezTo>
                  <a:pt x="961419" y="1961238"/>
                  <a:pt x="958265" y="1933961"/>
                  <a:pt x="968656" y="1910579"/>
                </a:cubicBezTo>
                <a:cubicBezTo>
                  <a:pt x="973954" y="1898657"/>
                  <a:pt x="991316" y="1897359"/>
                  <a:pt x="1001221" y="1888868"/>
                </a:cubicBezTo>
                <a:cubicBezTo>
                  <a:pt x="1016762" y="1875546"/>
                  <a:pt x="1044642" y="1845445"/>
                  <a:pt x="1044642" y="1845445"/>
                </a:cubicBezTo>
                <a:cubicBezTo>
                  <a:pt x="1048260" y="1834590"/>
                  <a:pt x="1044743" y="1816790"/>
                  <a:pt x="1055497" y="1812879"/>
                </a:cubicBezTo>
                <a:cubicBezTo>
                  <a:pt x="1089671" y="1800451"/>
                  <a:pt x="1128106" y="1807553"/>
                  <a:pt x="1164047" y="1802023"/>
                </a:cubicBezTo>
                <a:cubicBezTo>
                  <a:pt x="1175356" y="1800283"/>
                  <a:pt x="1185573" y="1794179"/>
                  <a:pt x="1196612" y="1791168"/>
                </a:cubicBezTo>
                <a:cubicBezTo>
                  <a:pt x="1225398" y="1783317"/>
                  <a:pt x="1254505" y="1776694"/>
                  <a:pt x="1283452" y="1769457"/>
                </a:cubicBezTo>
                <a:cubicBezTo>
                  <a:pt x="1294307" y="1773075"/>
                  <a:pt x="1304916" y="1777537"/>
                  <a:pt x="1316017" y="1780312"/>
                </a:cubicBezTo>
                <a:cubicBezTo>
                  <a:pt x="1368137" y="1793343"/>
                  <a:pt x="1400621" y="1794488"/>
                  <a:pt x="1457132" y="1802023"/>
                </a:cubicBezTo>
                <a:lnTo>
                  <a:pt x="1533118" y="1812879"/>
                </a:lnTo>
                <a:cubicBezTo>
                  <a:pt x="1540355" y="1823734"/>
                  <a:pt x="1552270" y="1832652"/>
                  <a:pt x="1554828" y="1845445"/>
                </a:cubicBezTo>
                <a:cubicBezTo>
                  <a:pt x="1563373" y="1888172"/>
                  <a:pt x="1560279" y="1932476"/>
                  <a:pt x="1565683" y="1975712"/>
                </a:cubicBezTo>
                <a:cubicBezTo>
                  <a:pt x="1567533" y="1990516"/>
                  <a:pt x="1569866" y="2005790"/>
                  <a:pt x="1576538" y="2019134"/>
                </a:cubicBezTo>
                <a:cubicBezTo>
                  <a:pt x="1581115" y="2028288"/>
                  <a:pt x="1591011" y="2033609"/>
                  <a:pt x="1598248" y="2040846"/>
                </a:cubicBezTo>
                <a:cubicBezTo>
                  <a:pt x="1601866" y="2051701"/>
                  <a:pt x="1609103" y="2061970"/>
                  <a:pt x="1609103" y="2073412"/>
                </a:cubicBezTo>
                <a:cubicBezTo>
                  <a:pt x="1609103" y="2131915"/>
                  <a:pt x="1602752" y="2131790"/>
                  <a:pt x="1576538" y="2171112"/>
                </a:cubicBezTo>
                <a:cubicBezTo>
                  <a:pt x="1572920" y="2181968"/>
                  <a:pt x="1567730" y="2192421"/>
                  <a:pt x="1565683" y="2203679"/>
                </a:cubicBezTo>
                <a:cubicBezTo>
                  <a:pt x="1564935" y="2207792"/>
                  <a:pt x="1559532" y="2299750"/>
                  <a:pt x="1543973" y="2323090"/>
                </a:cubicBezTo>
                <a:cubicBezTo>
                  <a:pt x="1535458" y="2335864"/>
                  <a:pt x="1522263" y="2344801"/>
                  <a:pt x="1511408" y="2355657"/>
                </a:cubicBezTo>
                <a:cubicBezTo>
                  <a:pt x="1507790" y="2366512"/>
                  <a:pt x="1500553" y="2376781"/>
                  <a:pt x="1500553" y="2388223"/>
                </a:cubicBezTo>
                <a:cubicBezTo>
                  <a:pt x="1500553" y="2431184"/>
                  <a:pt x="1533184" y="2464311"/>
                  <a:pt x="1554828" y="2496779"/>
                </a:cubicBezTo>
                <a:cubicBezTo>
                  <a:pt x="1562065" y="2507635"/>
                  <a:pt x="1572412" y="2516969"/>
                  <a:pt x="1576538" y="2529346"/>
                </a:cubicBezTo>
                <a:lnTo>
                  <a:pt x="1587393" y="2561912"/>
                </a:lnTo>
                <a:cubicBezTo>
                  <a:pt x="1583775" y="2572768"/>
                  <a:pt x="1583686" y="2585543"/>
                  <a:pt x="1576538" y="2594479"/>
                </a:cubicBezTo>
                <a:cubicBezTo>
                  <a:pt x="1568388" y="2604667"/>
                  <a:pt x="1553198" y="2606965"/>
                  <a:pt x="1543973" y="2616190"/>
                </a:cubicBezTo>
                <a:cubicBezTo>
                  <a:pt x="1534748" y="2625416"/>
                  <a:pt x="1529500" y="2637901"/>
                  <a:pt x="1522263" y="2648757"/>
                </a:cubicBezTo>
                <a:cubicBezTo>
                  <a:pt x="1518645" y="2753694"/>
                  <a:pt x="1520375" y="2858952"/>
                  <a:pt x="1511408" y="2963568"/>
                </a:cubicBezTo>
                <a:cubicBezTo>
                  <a:pt x="1508148" y="3001601"/>
                  <a:pt x="1485901" y="3025969"/>
                  <a:pt x="1478842" y="3061268"/>
                </a:cubicBezTo>
                <a:cubicBezTo>
                  <a:pt x="1465061" y="3130176"/>
                  <a:pt x="1472462" y="3097646"/>
                  <a:pt x="1457132" y="3158968"/>
                </a:cubicBezTo>
                <a:cubicBezTo>
                  <a:pt x="1464369" y="3184298"/>
                  <a:pt x="1471273" y="3209725"/>
                  <a:pt x="1478842" y="3234957"/>
                </a:cubicBezTo>
                <a:cubicBezTo>
                  <a:pt x="1482130" y="3245917"/>
                  <a:pt x="1486554" y="3256521"/>
                  <a:pt x="1489698" y="3267524"/>
                </a:cubicBezTo>
                <a:cubicBezTo>
                  <a:pt x="1493797" y="3281869"/>
                  <a:pt x="1494676" y="3297233"/>
                  <a:pt x="1500553" y="3310946"/>
                </a:cubicBezTo>
                <a:cubicBezTo>
                  <a:pt x="1505692" y="3322938"/>
                  <a:pt x="1516964" y="3331591"/>
                  <a:pt x="1522263" y="3343513"/>
                </a:cubicBezTo>
                <a:cubicBezTo>
                  <a:pt x="1537365" y="3377493"/>
                  <a:pt x="1545806" y="3415980"/>
                  <a:pt x="1554828" y="3452068"/>
                </a:cubicBezTo>
                <a:cubicBezTo>
                  <a:pt x="1538700" y="3645612"/>
                  <a:pt x="1537566" y="3594784"/>
                  <a:pt x="1554828" y="3853724"/>
                </a:cubicBezTo>
                <a:cubicBezTo>
                  <a:pt x="1556055" y="3872134"/>
                  <a:pt x="1554356" y="3893437"/>
                  <a:pt x="1565683" y="3908002"/>
                </a:cubicBezTo>
                <a:cubicBezTo>
                  <a:pt x="1581702" y="3928599"/>
                  <a:pt x="1630813" y="3951424"/>
                  <a:pt x="1630813" y="3951424"/>
                </a:cubicBezTo>
                <a:cubicBezTo>
                  <a:pt x="1634431" y="3940568"/>
                  <a:pt x="1641668" y="3930300"/>
                  <a:pt x="1641668" y="3918857"/>
                </a:cubicBezTo>
                <a:cubicBezTo>
                  <a:pt x="1641668" y="3812606"/>
                  <a:pt x="1641491" y="3820626"/>
                  <a:pt x="1619958" y="3756024"/>
                </a:cubicBezTo>
                <a:cubicBezTo>
                  <a:pt x="1625186" y="3703743"/>
                  <a:pt x="1627468" y="3645261"/>
                  <a:pt x="1641668" y="3593191"/>
                </a:cubicBezTo>
                <a:cubicBezTo>
                  <a:pt x="1647689" y="3571112"/>
                  <a:pt x="1663378" y="3528057"/>
                  <a:pt x="1663378" y="3528057"/>
                </a:cubicBezTo>
                <a:cubicBezTo>
                  <a:pt x="1659760" y="3509964"/>
                  <a:pt x="1657378" y="3491580"/>
                  <a:pt x="1652523" y="3473779"/>
                </a:cubicBezTo>
                <a:cubicBezTo>
                  <a:pt x="1646502" y="3451700"/>
                  <a:pt x="1638050" y="3430357"/>
                  <a:pt x="1630813" y="3408646"/>
                </a:cubicBezTo>
                <a:lnTo>
                  <a:pt x="1619958" y="3376079"/>
                </a:lnTo>
                <a:lnTo>
                  <a:pt x="1598248" y="3310946"/>
                </a:lnTo>
                <a:lnTo>
                  <a:pt x="1587393" y="3278379"/>
                </a:lnTo>
                <a:cubicBezTo>
                  <a:pt x="1583775" y="3231338"/>
                  <a:pt x="1583896" y="3183859"/>
                  <a:pt x="1576538" y="3137257"/>
                </a:cubicBezTo>
                <a:cubicBezTo>
                  <a:pt x="1572969" y="3114652"/>
                  <a:pt x="1554828" y="3072124"/>
                  <a:pt x="1554828" y="3072124"/>
                </a:cubicBezTo>
                <a:cubicBezTo>
                  <a:pt x="1605992" y="2995373"/>
                  <a:pt x="1541782" y="3090390"/>
                  <a:pt x="1609103" y="2996135"/>
                </a:cubicBezTo>
                <a:cubicBezTo>
                  <a:pt x="1616686" y="2985518"/>
                  <a:pt x="1623576" y="2974424"/>
                  <a:pt x="1630813" y="2963568"/>
                </a:cubicBezTo>
                <a:cubicBezTo>
                  <a:pt x="1627195" y="2934620"/>
                  <a:pt x="1624754" y="2905500"/>
                  <a:pt x="1619958" y="2876724"/>
                </a:cubicBezTo>
                <a:cubicBezTo>
                  <a:pt x="1617505" y="2862007"/>
                  <a:pt x="1609103" y="2848221"/>
                  <a:pt x="1609103" y="2833301"/>
                </a:cubicBezTo>
                <a:cubicBezTo>
                  <a:pt x="1609103" y="2800834"/>
                  <a:pt x="1616723" y="2697030"/>
                  <a:pt x="1641668" y="2659612"/>
                </a:cubicBezTo>
                <a:lnTo>
                  <a:pt x="1663378" y="2627046"/>
                </a:lnTo>
                <a:cubicBezTo>
                  <a:pt x="1659760" y="2583624"/>
                  <a:pt x="1658281" y="2539970"/>
                  <a:pt x="1652523" y="2496779"/>
                </a:cubicBezTo>
                <a:cubicBezTo>
                  <a:pt x="1651011" y="2485437"/>
                  <a:pt x="1648015" y="2473733"/>
                  <a:pt x="1641668" y="2464212"/>
                </a:cubicBezTo>
                <a:cubicBezTo>
                  <a:pt x="1633153" y="2451439"/>
                  <a:pt x="1619958" y="2442501"/>
                  <a:pt x="1609103" y="2431646"/>
                </a:cubicBezTo>
                <a:cubicBezTo>
                  <a:pt x="1602014" y="2410379"/>
                  <a:pt x="1580523" y="2363855"/>
                  <a:pt x="1609103" y="2344801"/>
                </a:cubicBezTo>
                <a:cubicBezTo>
                  <a:pt x="1624454" y="2334566"/>
                  <a:pt x="1645286" y="2352038"/>
                  <a:pt x="1663378" y="2355657"/>
                </a:cubicBezTo>
                <a:cubicBezTo>
                  <a:pt x="1670615" y="2366512"/>
                  <a:pt x="1679949" y="2376231"/>
                  <a:pt x="1685088" y="2388223"/>
                </a:cubicBezTo>
                <a:cubicBezTo>
                  <a:pt x="1692186" y="2404786"/>
                  <a:pt x="1696235" y="2446606"/>
                  <a:pt x="1706798" y="2464212"/>
                </a:cubicBezTo>
                <a:cubicBezTo>
                  <a:pt x="1712063" y="2472988"/>
                  <a:pt x="1719732" y="2480658"/>
                  <a:pt x="1728508" y="2485924"/>
                </a:cubicBezTo>
                <a:cubicBezTo>
                  <a:pt x="1738319" y="2491811"/>
                  <a:pt x="1750218" y="2493161"/>
                  <a:pt x="1761073" y="2496779"/>
                </a:cubicBezTo>
                <a:cubicBezTo>
                  <a:pt x="1768310" y="2507635"/>
                  <a:pt x="1772595" y="2521196"/>
                  <a:pt x="1782783" y="2529346"/>
                </a:cubicBezTo>
                <a:cubicBezTo>
                  <a:pt x="1791718" y="2536494"/>
                  <a:pt x="1805114" y="2535084"/>
                  <a:pt x="1815348" y="2540201"/>
                </a:cubicBezTo>
                <a:cubicBezTo>
                  <a:pt x="1900817" y="2582937"/>
                  <a:pt x="1770547" y="2553315"/>
                  <a:pt x="1945608" y="2572768"/>
                </a:cubicBezTo>
                <a:cubicBezTo>
                  <a:pt x="1952845" y="2580005"/>
                  <a:pt x="1960926" y="2586487"/>
                  <a:pt x="1967319" y="2594479"/>
                </a:cubicBezTo>
                <a:cubicBezTo>
                  <a:pt x="1975469" y="2604667"/>
                  <a:pt x="1975982" y="2627046"/>
                  <a:pt x="1989029" y="2627046"/>
                </a:cubicBezTo>
                <a:cubicBezTo>
                  <a:pt x="2002076" y="2627046"/>
                  <a:pt x="2003502" y="2605335"/>
                  <a:pt x="2010739" y="2594479"/>
                </a:cubicBezTo>
                <a:cubicBezTo>
                  <a:pt x="1989607" y="2531080"/>
                  <a:pt x="2016418" y="2589301"/>
                  <a:pt x="1967319" y="2540201"/>
                </a:cubicBezTo>
                <a:cubicBezTo>
                  <a:pt x="1958094" y="2530976"/>
                  <a:pt x="1954833" y="2516860"/>
                  <a:pt x="1945608" y="2507635"/>
                </a:cubicBezTo>
                <a:cubicBezTo>
                  <a:pt x="1889188" y="2451214"/>
                  <a:pt x="1934302" y="2517926"/>
                  <a:pt x="1891333" y="2464212"/>
                </a:cubicBezTo>
                <a:cubicBezTo>
                  <a:pt x="1883183" y="2454024"/>
                  <a:pt x="1879810" y="2439796"/>
                  <a:pt x="1869623" y="2431646"/>
                </a:cubicBezTo>
                <a:cubicBezTo>
                  <a:pt x="1860688" y="2424498"/>
                  <a:pt x="1847292" y="2425907"/>
                  <a:pt x="1837058" y="2420790"/>
                </a:cubicBezTo>
                <a:cubicBezTo>
                  <a:pt x="1825389" y="2414955"/>
                  <a:pt x="1815348" y="2406316"/>
                  <a:pt x="1804493" y="2399079"/>
                </a:cubicBezTo>
                <a:cubicBezTo>
                  <a:pt x="1790020" y="2377368"/>
                  <a:pt x="1779523" y="2352397"/>
                  <a:pt x="1761073" y="2333946"/>
                </a:cubicBezTo>
                <a:cubicBezTo>
                  <a:pt x="1740622" y="2313494"/>
                  <a:pt x="1718888" y="2296017"/>
                  <a:pt x="1706798" y="2268812"/>
                </a:cubicBezTo>
                <a:cubicBezTo>
                  <a:pt x="1697504" y="2247899"/>
                  <a:pt x="1685088" y="2203679"/>
                  <a:pt x="1685088" y="2203679"/>
                </a:cubicBezTo>
                <a:cubicBezTo>
                  <a:pt x="1688706" y="2116835"/>
                  <a:pt x="1689522" y="2029828"/>
                  <a:pt x="1695943" y="1943146"/>
                </a:cubicBezTo>
                <a:cubicBezTo>
                  <a:pt x="1696788" y="1931734"/>
                  <a:pt x="1706798" y="1922022"/>
                  <a:pt x="1706798" y="1910579"/>
                </a:cubicBezTo>
                <a:cubicBezTo>
                  <a:pt x="1706798" y="1862145"/>
                  <a:pt x="1697343" y="1874334"/>
                  <a:pt x="1674233" y="1845445"/>
                </a:cubicBezTo>
                <a:cubicBezTo>
                  <a:pt x="1666083" y="1835257"/>
                  <a:pt x="1662710" y="1821029"/>
                  <a:pt x="1652523" y="1812879"/>
                </a:cubicBezTo>
                <a:cubicBezTo>
                  <a:pt x="1643588" y="1805731"/>
                  <a:pt x="1630813" y="1805642"/>
                  <a:pt x="1619958" y="1802023"/>
                </a:cubicBezTo>
                <a:cubicBezTo>
                  <a:pt x="1609103" y="1791168"/>
                  <a:pt x="1593628" y="1783486"/>
                  <a:pt x="1587393" y="1769457"/>
                </a:cubicBezTo>
                <a:cubicBezTo>
                  <a:pt x="1567370" y="1724402"/>
                  <a:pt x="1579194" y="1673432"/>
                  <a:pt x="1587393" y="1628334"/>
                </a:cubicBezTo>
                <a:cubicBezTo>
                  <a:pt x="1590062" y="1613655"/>
                  <a:pt x="1589972" y="1597326"/>
                  <a:pt x="1598248" y="1584912"/>
                </a:cubicBezTo>
                <a:cubicBezTo>
                  <a:pt x="1605485" y="1574057"/>
                  <a:pt x="1619958" y="1570438"/>
                  <a:pt x="1630813" y="1563201"/>
                </a:cubicBezTo>
                <a:cubicBezTo>
                  <a:pt x="1683706" y="1483857"/>
                  <a:pt x="1619144" y="1583623"/>
                  <a:pt x="1674233" y="1487212"/>
                </a:cubicBezTo>
                <a:cubicBezTo>
                  <a:pt x="1680706" y="1475884"/>
                  <a:pt x="1690109" y="1466314"/>
                  <a:pt x="1695943" y="1454645"/>
                </a:cubicBezTo>
                <a:cubicBezTo>
                  <a:pt x="1701060" y="1444410"/>
                  <a:pt x="1701241" y="1432082"/>
                  <a:pt x="1706798" y="1422079"/>
                </a:cubicBezTo>
                <a:cubicBezTo>
                  <a:pt x="1719470" y="1399269"/>
                  <a:pt x="1735745" y="1378656"/>
                  <a:pt x="1750218" y="1356945"/>
                </a:cubicBezTo>
                <a:lnTo>
                  <a:pt x="1771928" y="1324379"/>
                </a:lnTo>
                <a:cubicBezTo>
                  <a:pt x="1783699" y="1289065"/>
                  <a:pt x="1776922" y="1287180"/>
                  <a:pt x="1815348" y="1270101"/>
                </a:cubicBezTo>
                <a:cubicBezTo>
                  <a:pt x="1836260" y="1260806"/>
                  <a:pt x="1880478" y="1248390"/>
                  <a:pt x="1880478" y="1248390"/>
                </a:cubicBezTo>
                <a:cubicBezTo>
                  <a:pt x="1891333" y="1241153"/>
                  <a:pt x="1902856" y="1234829"/>
                  <a:pt x="1913043" y="1226679"/>
                </a:cubicBezTo>
                <a:cubicBezTo>
                  <a:pt x="1921035" y="1220285"/>
                  <a:pt x="1925977" y="1210233"/>
                  <a:pt x="1934753" y="1204967"/>
                </a:cubicBezTo>
                <a:cubicBezTo>
                  <a:pt x="1944565" y="1199080"/>
                  <a:pt x="1956464" y="1197730"/>
                  <a:pt x="1967319" y="1194112"/>
                </a:cubicBezTo>
                <a:cubicBezTo>
                  <a:pt x="2051222" y="1138174"/>
                  <a:pt x="1951517" y="1196901"/>
                  <a:pt x="2151854" y="1161545"/>
                </a:cubicBezTo>
                <a:cubicBezTo>
                  <a:pt x="2164702" y="1159278"/>
                  <a:pt x="2174397" y="1148186"/>
                  <a:pt x="2184419" y="1139834"/>
                </a:cubicBezTo>
                <a:cubicBezTo>
                  <a:pt x="2196212" y="1130006"/>
                  <a:pt x="2207559" y="1119385"/>
                  <a:pt x="2216984" y="1107267"/>
                </a:cubicBezTo>
                <a:cubicBezTo>
                  <a:pt x="2233003" y="1086670"/>
                  <a:pt x="2238694" y="1056608"/>
                  <a:pt x="2260404" y="1042134"/>
                </a:cubicBezTo>
                <a:lnTo>
                  <a:pt x="2292969" y="1020423"/>
                </a:lnTo>
                <a:cubicBezTo>
                  <a:pt x="2300206" y="1009567"/>
                  <a:pt x="2304491" y="996006"/>
                  <a:pt x="2314679" y="987856"/>
                </a:cubicBezTo>
                <a:cubicBezTo>
                  <a:pt x="2323614" y="980708"/>
                  <a:pt x="2337010" y="982118"/>
                  <a:pt x="2347244" y="977001"/>
                </a:cubicBezTo>
                <a:cubicBezTo>
                  <a:pt x="2358913" y="971166"/>
                  <a:pt x="2368954" y="962527"/>
                  <a:pt x="2379809" y="955290"/>
                </a:cubicBezTo>
                <a:cubicBezTo>
                  <a:pt x="2388375" y="929591"/>
                  <a:pt x="2406007" y="894644"/>
                  <a:pt x="2379809" y="868445"/>
                </a:cubicBezTo>
                <a:cubicBezTo>
                  <a:pt x="2371718" y="860354"/>
                  <a:pt x="2358099" y="875682"/>
                  <a:pt x="2347244" y="879301"/>
                </a:cubicBezTo>
                <a:cubicBezTo>
                  <a:pt x="2338415" y="905787"/>
                  <a:pt x="2335721" y="923390"/>
                  <a:pt x="2314679" y="944434"/>
                </a:cubicBezTo>
                <a:cubicBezTo>
                  <a:pt x="2301886" y="957227"/>
                  <a:pt x="2285981" y="966485"/>
                  <a:pt x="2271259" y="977001"/>
                </a:cubicBezTo>
                <a:cubicBezTo>
                  <a:pt x="2260643" y="984584"/>
                  <a:pt x="2250616" y="993413"/>
                  <a:pt x="2238694" y="998712"/>
                </a:cubicBezTo>
                <a:cubicBezTo>
                  <a:pt x="2217782" y="1008007"/>
                  <a:pt x="2173564" y="1020423"/>
                  <a:pt x="2173564" y="1020423"/>
                </a:cubicBezTo>
                <a:cubicBezTo>
                  <a:pt x="2166327" y="1031279"/>
                  <a:pt x="2161672" y="1044398"/>
                  <a:pt x="2151854" y="1052990"/>
                </a:cubicBezTo>
                <a:cubicBezTo>
                  <a:pt x="2131299" y="1070977"/>
                  <a:pt x="2087756" y="1102098"/>
                  <a:pt x="2054159" y="1107267"/>
                </a:cubicBezTo>
                <a:cubicBezTo>
                  <a:pt x="2018218" y="1112797"/>
                  <a:pt x="1981792" y="1114504"/>
                  <a:pt x="1945608" y="1118123"/>
                </a:cubicBezTo>
                <a:cubicBezTo>
                  <a:pt x="1863755" y="1145410"/>
                  <a:pt x="1961475" y="1105429"/>
                  <a:pt x="1891333" y="1161545"/>
                </a:cubicBezTo>
                <a:cubicBezTo>
                  <a:pt x="1882398" y="1168693"/>
                  <a:pt x="1869285" y="1167893"/>
                  <a:pt x="1858768" y="1172401"/>
                </a:cubicBezTo>
                <a:cubicBezTo>
                  <a:pt x="1843895" y="1178776"/>
                  <a:pt x="1830499" y="1188430"/>
                  <a:pt x="1815348" y="1194112"/>
                </a:cubicBezTo>
                <a:cubicBezTo>
                  <a:pt x="1801379" y="1199350"/>
                  <a:pt x="1786273" y="1200868"/>
                  <a:pt x="1771928" y="1204967"/>
                </a:cubicBezTo>
                <a:cubicBezTo>
                  <a:pt x="1760926" y="1208111"/>
                  <a:pt x="1750218" y="1212204"/>
                  <a:pt x="1739363" y="1215823"/>
                </a:cubicBezTo>
                <a:cubicBezTo>
                  <a:pt x="1721271" y="1212204"/>
                  <a:pt x="1701107" y="1214121"/>
                  <a:pt x="1685088" y="1204967"/>
                </a:cubicBezTo>
                <a:cubicBezTo>
                  <a:pt x="1673761" y="1198494"/>
                  <a:pt x="1669212" y="1184070"/>
                  <a:pt x="1663378" y="1172401"/>
                </a:cubicBezTo>
                <a:cubicBezTo>
                  <a:pt x="1658261" y="1162166"/>
                  <a:pt x="1663624" y="1142609"/>
                  <a:pt x="1652523" y="1139834"/>
                </a:cubicBezTo>
                <a:cubicBezTo>
                  <a:pt x="1599752" y="1126641"/>
                  <a:pt x="1543973" y="1132597"/>
                  <a:pt x="1489698" y="1128979"/>
                </a:cubicBezTo>
                <a:cubicBezTo>
                  <a:pt x="1412190" y="1103141"/>
                  <a:pt x="1443608" y="1119962"/>
                  <a:pt x="1392002" y="1085556"/>
                </a:cubicBezTo>
                <a:cubicBezTo>
                  <a:pt x="1384765" y="1074701"/>
                  <a:pt x="1378442" y="1063178"/>
                  <a:pt x="1370292" y="1052990"/>
                </a:cubicBezTo>
                <a:cubicBezTo>
                  <a:pt x="1363899" y="1044998"/>
                  <a:pt x="1353159" y="1040432"/>
                  <a:pt x="1348582" y="1031278"/>
                </a:cubicBezTo>
                <a:cubicBezTo>
                  <a:pt x="1341910" y="1017934"/>
                  <a:pt x="1341345" y="1002330"/>
                  <a:pt x="1337727" y="987856"/>
                </a:cubicBezTo>
                <a:cubicBezTo>
                  <a:pt x="1342368" y="927518"/>
                  <a:pt x="1324408" y="860054"/>
                  <a:pt x="1370292" y="814167"/>
                </a:cubicBezTo>
                <a:cubicBezTo>
                  <a:pt x="1379517" y="804942"/>
                  <a:pt x="1392002" y="799693"/>
                  <a:pt x="1402857" y="792456"/>
                </a:cubicBezTo>
                <a:cubicBezTo>
                  <a:pt x="1410094" y="770745"/>
                  <a:pt x="1405525" y="740018"/>
                  <a:pt x="1424567" y="727323"/>
                </a:cubicBezTo>
                <a:cubicBezTo>
                  <a:pt x="1498214" y="678224"/>
                  <a:pt x="1471248" y="702352"/>
                  <a:pt x="1511408" y="662189"/>
                </a:cubicBezTo>
                <a:cubicBezTo>
                  <a:pt x="1507790" y="553634"/>
                  <a:pt x="1510691" y="444664"/>
                  <a:pt x="1500553" y="336523"/>
                </a:cubicBezTo>
                <a:cubicBezTo>
                  <a:pt x="1499598" y="326333"/>
                  <a:pt x="1485235" y="322804"/>
                  <a:pt x="1478842" y="314812"/>
                </a:cubicBezTo>
                <a:cubicBezTo>
                  <a:pt x="1418383" y="239235"/>
                  <a:pt x="1501933" y="327049"/>
                  <a:pt x="1424567" y="249678"/>
                </a:cubicBezTo>
                <a:cubicBezTo>
                  <a:pt x="1428185" y="213493"/>
                  <a:pt x="1429893" y="177066"/>
                  <a:pt x="1435422" y="141123"/>
                </a:cubicBezTo>
                <a:cubicBezTo>
                  <a:pt x="1441537" y="101373"/>
                  <a:pt x="1461383" y="110568"/>
                  <a:pt x="1435422" y="65134"/>
                </a:cubicBezTo>
                <a:cubicBezTo>
                  <a:pt x="1427806" y="51805"/>
                  <a:pt x="1412685" y="44361"/>
                  <a:pt x="1402857" y="32567"/>
                </a:cubicBezTo>
                <a:cubicBezTo>
                  <a:pt x="1394505" y="22544"/>
                  <a:pt x="1388384" y="10856"/>
                  <a:pt x="1381147" y="0"/>
                </a:cubicBezTo>
                <a:cubicBezTo>
                  <a:pt x="1370292" y="3619"/>
                  <a:pt x="1352831" y="232"/>
                  <a:pt x="1348582" y="10856"/>
                </a:cubicBezTo>
                <a:cubicBezTo>
                  <a:pt x="1346104" y="17052"/>
                  <a:pt x="1367074" y="77190"/>
                  <a:pt x="1370292" y="86845"/>
                </a:cubicBezTo>
                <a:cubicBezTo>
                  <a:pt x="1373910" y="130267"/>
                  <a:pt x="1375389" y="173921"/>
                  <a:pt x="1381147" y="217111"/>
                </a:cubicBezTo>
                <a:cubicBezTo>
                  <a:pt x="1382659" y="228453"/>
                  <a:pt x="1389429" y="238528"/>
                  <a:pt x="1392002" y="249678"/>
                </a:cubicBezTo>
                <a:cubicBezTo>
                  <a:pt x="1400299" y="285635"/>
                  <a:pt x="1402043" y="323226"/>
                  <a:pt x="1413712" y="358234"/>
                </a:cubicBezTo>
                <a:cubicBezTo>
                  <a:pt x="1440140" y="437521"/>
                  <a:pt x="1429872" y="401165"/>
                  <a:pt x="1446277" y="466789"/>
                </a:cubicBezTo>
                <a:cubicBezTo>
                  <a:pt x="1442659" y="488500"/>
                  <a:pt x="1442382" y="511042"/>
                  <a:pt x="1435422" y="531923"/>
                </a:cubicBezTo>
                <a:cubicBezTo>
                  <a:pt x="1428576" y="552462"/>
                  <a:pt x="1406823" y="571379"/>
                  <a:pt x="1392002" y="586201"/>
                </a:cubicBezTo>
                <a:cubicBezTo>
                  <a:pt x="1381147" y="582582"/>
                  <a:pt x="1368372" y="582493"/>
                  <a:pt x="1359437" y="575345"/>
                </a:cubicBezTo>
                <a:cubicBezTo>
                  <a:pt x="1324222" y="547171"/>
                  <a:pt x="1333361" y="491623"/>
                  <a:pt x="1326872" y="455934"/>
                </a:cubicBezTo>
                <a:cubicBezTo>
                  <a:pt x="1324825" y="444676"/>
                  <a:pt x="1322364" y="432888"/>
                  <a:pt x="1316017" y="423367"/>
                </a:cubicBezTo>
                <a:cubicBezTo>
                  <a:pt x="1299301" y="398291"/>
                  <a:pt x="1274917" y="385110"/>
                  <a:pt x="1250887" y="369089"/>
                </a:cubicBezTo>
                <a:cubicBezTo>
                  <a:pt x="1243650" y="347378"/>
                  <a:pt x="1232015" y="326665"/>
                  <a:pt x="1229177" y="303956"/>
                </a:cubicBezTo>
                <a:cubicBezTo>
                  <a:pt x="1225559" y="275008"/>
                  <a:pt x="1223540" y="245814"/>
                  <a:pt x="1218322" y="217111"/>
                </a:cubicBezTo>
                <a:cubicBezTo>
                  <a:pt x="1216275" y="205853"/>
                  <a:pt x="1214615" y="193480"/>
                  <a:pt x="1207467" y="184545"/>
                </a:cubicBezTo>
                <a:cubicBezTo>
                  <a:pt x="1199317" y="174357"/>
                  <a:pt x="1185757" y="170071"/>
                  <a:pt x="1174902" y="162834"/>
                </a:cubicBezTo>
                <a:cubicBezTo>
                  <a:pt x="1166365" y="175641"/>
                  <a:pt x="1140197" y="208705"/>
                  <a:pt x="1142337" y="227967"/>
                </a:cubicBezTo>
                <a:cubicBezTo>
                  <a:pt x="1144864" y="250712"/>
                  <a:pt x="1156810" y="271389"/>
                  <a:pt x="1164047" y="293100"/>
                </a:cubicBezTo>
                <a:lnTo>
                  <a:pt x="1185757" y="358234"/>
                </a:lnTo>
                <a:cubicBezTo>
                  <a:pt x="1189375" y="369089"/>
                  <a:pt x="1194368" y="379580"/>
                  <a:pt x="1196612" y="390800"/>
                </a:cubicBezTo>
                <a:cubicBezTo>
                  <a:pt x="1200230" y="408893"/>
                  <a:pt x="1198313" y="429058"/>
                  <a:pt x="1207467" y="445078"/>
                </a:cubicBezTo>
                <a:cubicBezTo>
                  <a:pt x="1213940" y="456405"/>
                  <a:pt x="1229177" y="459552"/>
                  <a:pt x="1240032" y="466789"/>
                </a:cubicBezTo>
                <a:cubicBezTo>
                  <a:pt x="1243650" y="477645"/>
                  <a:pt x="1247744" y="488353"/>
                  <a:pt x="1250887" y="499356"/>
                </a:cubicBezTo>
                <a:cubicBezTo>
                  <a:pt x="1255524" y="515587"/>
                  <a:pt x="1263922" y="557994"/>
                  <a:pt x="1272597" y="575345"/>
                </a:cubicBezTo>
                <a:cubicBezTo>
                  <a:pt x="1314684" y="659523"/>
                  <a:pt x="1277877" y="558620"/>
                  <a:pt x="1305162" y="640478"/>
                </a:cubicBezTo>
                <a:cubicBezTo>
                  <a:pt x="1301544" y="654952"/>
                  <a:pt x="1298406" y="669555"/>
                  <a:pt x="1294307" y="683901"/>
                </a:cubicBezTo>
                <a:cubicBezTo>
                  <a:pt x="1263159" y="792926"/>
                  <a:pt x="1306536" y="624128"/>
                  <a:pt x="1272597" y="759889"/>
                </a:cubicBezTo>
                <a:cubicBezTo>
                  <a:pt x="1265937" y="839819"/>
                  <a:pt x="1267862" y="876530"/>
                  <a:pt x="1250887" y="944434"/>
                </a:cubicBezTo>
                <a:cubicBezTo>
                  <a:pt x="1248112" y="955535"/>
                  <a:pt x="1248123" y="968910"/>
                  <a:pt x="1240032" y="977001"/>
                </a:cubicBezTo>
                <a:cubicBezTo>
                  <a:pt x="1202706" y="1014329"/>
                  <a:pt x="1183288" y="1017628"/>
                  <a:pt x="1142337" y="1031278"/>
                </a:cubicBezTo>
                <a:cubicBezTo>
                  <a:pt x="1099933" y="1073686"/>
                  <a:pt x="1144427" y="1035662"/>
                  <a:pt x="1088062" y="1063845"/>
                </a:cubicBezTo>
                <a:cubicBezTo>
                  <a:pt x="1003883" y="1105936"/>
                  <a:pt x="1104792" y="1069123"/>
                  <a:pt x="1022932" y="1096412"/>
                </a:cubicBezTo>
                <a:cubicBezTo>
                  <a:pt x="1008458" y="1118123"/>
                  <a:pt x="1001222" y="1147071"/>
                  <a:pt x="979511" y="1161545"/>
                </a:cubicBezTo>
                <a:cubicBezTo>
                  <a:pt x="968656" y="1168782"/>
                  <a:pt x="958868" y="1177957"/>
                  <a:pt x="946946" y="1183256"/>
                </a:cubicBezTo>
                <a:cubicBezTo>
                  <a:pt x="901875" y="1203289"/>
                  <a:pt x="873973" y="1206536"/>
                  <a:pt x="827541" y="1215823"/>
                </a:cubicBezTo>
                <a:cubicBezTo>
                  <a:pt x="798594" y="1212204"/>
                  <a:pt x="769402" y="1210186"/>
                  <a:pt x="740701" y="1204967"/>
                </a:cubicBezTo>
                <a:cubicBezTo>
                  <a:pt x="729443" y="1202920"/>
                  <a:pt x="716926" y="1201437"/>
                  <a:pt x="708136" y="1194112"/>
                </a:cubicBezTo>
                <a:cubicBezTo>
                  <a:pt x="694237" y="1182529"/>
                  <a:pt x="685946" y="1165512"/>
                  <a:pt x="675571" y="1150690"/>
                </a:cubicBezTo>
                <a:cubicBezTo>
                  <a:pt x="660608" y="1129313"/>
                  <a:pt x="646624" y="1107267"/>
                  <a:pt x="632151" y="1085556"/>
                </a:cubicBezTo>
                <a:lnTo>
                  <a:pt x="610441" y="1052990"/>
                </a:lnTo>
                <a:cubicBezTo>
                  <a:pt x="606823" y="980619"/>
                  <a:pt x="607891" y="907862"/>
                  <a:pt x="599586" y="835878"/>
                </a:cubicBezTo>
                <a:cubicBezTo>
                  <a:pt x="595562" y="801004"/>
                  <a:pt x="578937" y="756860"/>
                  <a:pt x="545311" y="738178"/>
                </a:cubicBezTo>
                <a:cubicBezTo>
                  <a:pt x="525306" y="727064"/>
                  <a:pt x="499221" y="729162"/>
                  <a:pt x="480180" y="716467"/>
                </a:cubicBezTo>
                <a:cubicBezTo>
                  <a:pt x="469325" y="709230"/>
                  <a:pt x="459537" y="700055"/>
                  <a:pt x="447615" y="694756"/>
                </a:cubicBezTo>
                <a:cubicBezTo>
                  <a:pt x="426703" y="685461"/>
                  <a:pt x="401526" y="685739"/>
                  <a:pt x="382485" y="673045"/>
                </a:cubicBezTo>
                <a:lnTo>
                  <a:pt x="349920" y="651334"/>
                </a:lnTo>
                <a:cubicBezTo>
                  <a:pt x="288536" y="559253"/>
                  <a:pt x="336348" y="602095"/>
                  <a:pt x="273935" y="575345"/>
                </a:cubicBezTo>
                <a:cubicBezTo>
                  <a:pt x="259062" y="568970"/>
                  <a:pt x="244988" y="560871"/>
                  <a:pt x="230515" y="553634"/>
                </a:cubicBezTo>
                <a:cubicBezTo>
                  <a:pt x="210935" y="534053"/>
                  <a:pt x="196805" y="510212"/>
                  <a:pt x="165385" y="510212"/>
                </a:cubicBezTo>
                <a:cubicBezTo>
                  <a:pt x="150466" y="510212"/>
                  <a:pt x="136438" y="517449"/>
                  <a:pt x="121965" y="521067"/>
                </a:cubicBezTo>
                <a:cubicBezTo>
                  <a:pt x="111072" y="553747"/>
                  <a:pt x="95914" y="582294"/>
                  <a:pt x="121965" y="618767"/>
                </a:cubicBezTo>
                <a:cubicBezTo>
                  <a:pt x="130636" y="630907"/>
                  <a:pt x="151040" y="625524"/>
                  <a:pt x="165385" y="629623"/>
                </a:cubicBezTo>
                <a:cubicBezTo>
                  <a:pt x="176387" y="632767"/>
                  <a:pt x="187095" y="636860"/>
                  <a:pt x="197950" y="640478"/>
                </a:cubicBezTo>
                <a:cubicBezTo>
                  <a:pt x="208805" y="647715"/>
                  <a:pt x="218524" y="657050"/>
                  <a:pt x="230515" y="662189"/>
                </a:cubicBezTo>
                <a:cubicBezTo>
                  <a:pt x="244227" y="668066"/>
                  <a:pt x="259590" y="668946"/>
                  <a:pt x="273935" y="673045"/>
                </a:cubicBezTo>
                <a:cubicBezTo>
                  <a:pt x="284937" y="676189"/>
                  <a:pt x="295645" y="680282"/>
                  <a:pt x="306500" y="683901"/>
                </a:cubicBezTo>
                <a:cubicBezTo>
                  <a:pt x="313737" y="694756"/>
                  <a:pt x="318985" y="707242"/>
                  <a:pt x="328210" y="716467"/>
                </a:cubicBezTo>
                <a:cubicBezTo>
                  <a:pt x="349253" y="737510"/>
                  <a:pt x="366854" y="740205"/>
                  <a:pt x="393340" y="749034"/>
                </a:cubicBezTo>
                <a:cubicBezTo>
                  <a:pt x="402104" y="757798"/>
                  <a:pt x="445456" y="796896"/>
                  <a:pt x="447615" y="814167"/>
                </a:cubicBezTo>
                <a:cubicBezTo>
                  <a:pt x="449903" y="832475"/>
                  <a:pt x="440378" y="850352"/>
                  <a:pt x="436760" y="868445"/>
                </a:cubicBezTo>
                <a:cubicBezTo>
                  <a:pt x="396958" y="864827"/>
                  <a:pt x="357047" y="862260"/>
                  <a:pt x="317355" y="857590"/>
                </a:cubicBezTo>
                <a:cubicBezTo>
                  <a:pt x="295496" y="855018"/>
                  <a:pt x="273979" y="850081"/>
                  <a:pt x="252225" y="846734"/>
                </a:cubicBezTo>
                <a:cubicBezTo>
                  <a:pt x="226937" y="842843"/>
                  <a:pt x="201568" y="839497"/>
                  <a:pt x="176240" y="835878"/>
                </a:cubicBezTo>
                <a:cubicBezTo>
                  <a:pt x="83435" y="804942"/>
                  <a:pt x="133818" y="811328"/>
                  <a:pt x="24269" y="825023"/>
                </a:cubicBezTo>
                <a:cubicBezTo>
                  <a:pt x="17032" y="835879"/>
                  <a:pt x="0" y="844797"/>
                  <a:pt x="2559" y="857590"/>
                </a:cubicBezTo>
                <a:cubicBezTo>
                  <a:pt x="5117" y="870383"/>
                  <a:pt x="23202" y="874002"/>
                  <a:pt x="35124" y="879301"/>
                </a:cubicBezTo>
                <a:cubicBezTo>
                  <a:pt x="56036" y="888596"/>
                  <a:pt x="78545" y="893775"/>
                  <a:pt x="100255" y="901012"/>
                </a:cubicBezTo>
                <a:cubicBezTo>
                  <a:pt x="111110" y="904630"/>
                  <a:pt x="121435" y="910728"/>
                  <a:pt x="132820" y="911867"/>
                </a:cubicBezTo>
                <a:lnTo>
                  <a:pt x="241370" y="922723"/>
                </a:lnTo>
                <a:cubicBezTo>
                  <a:pt x="326560" y="913257"/>
                  <a:pt x="360451" y="902607"/>
                  <a:pt x="447615" y="922723"/>
                </a:cubicBezTo>
                <a:cubicBezTo>
                  <a:pt x="460327" y="925657"/>
                  <a:pt x="468511" y="938599"/>
                  <a:pt x="480180" y="944434"/>
                </a:cubicBezTo>
                <a:cubicBezTo>
                  <a:pt x="490414" y="949551"/>
                  <a:pt x="501890" y="951671"/>
                  <a:pt x="512745" y="955290"/>
                </a:cubicBezTo>
                <a:cubicBezTo>
                  <a:pt x="519982" y="966145"/>
                  <a:pt x="529316" y="975864"/>
                  <a:pt x="534455" y="987856"/>
                </a:cubicBezTo>
                <a:cubicBezTo>
                  <a:pt x="551077" y="1026641"/>
                  <a:pt x="551272" y="1113729"/>
                  <a:pt x="556166" y="1139834"/>
                </a:cubicBezTo>
                <a:cubicBezTo>
                  <a:pt x="563790" y="1180498"/>
                  <a:pt x="569441" y="1204069"/>
                  <a:pt x="599586" y="1226679"/>
                </a:cubicBezTo>
                <a:cubicBezTo>
                  <a:pt x="620460" y="1242335"/>
                  <a:pt x="639963" y="1261849"/>
                  <a:pt x="664716" y="1270101"/>
                </a:cubicBezTo>
                <a:lnTo>
                  <a:pt x="762411" y="1302667"/>
                </a:lnTo>
                <a:lnTo>
                  <a:pt x="827541" y="1324379"/>
                </a:lnTo>
                <a:lnTo>
                  <a:pt x="860106" y="1335234"/>
                </a:lnTo>
                <a:cubicBezTo>
                  <a:pt x="879688" y="1364609"/>
                  <a:pt x="889754" y="1376792"/>
                  <a:pt x="903526" y="1411223"/>
                </a:cubicBezTo>
                <a:cubicBezTo>
                  <a:pt x="912025" y="1432472"/>
                  <a:pt x="912542" y="1457314"/>
                  <a:pt x="925236" y="1476356"/>
                </a:cubicBezTo>
                <a:cubicBezTo>
                  <a:pt x="932473" y="1487212"/>
                  <a:pt x="941647" y="1497001"/>
                  <a:pt x="946946" y="1508923"/>
                </a:cubicBezTo>
                <a:cubicBezTo>
                  <a:pt x="956240" y="1529836"/>
                  <a:pt x="968656" y="1574056"/>
                  <a:pt x="968656" y="1574056"/>
                </a:cubicBezTo>
                <a:cubicBezTo>
                  <a:pt x="972274" y="1617478"/>
                  <a:pt x="972348" y="1661343"/>
                  <a:pt x="979511" y="1704323"/>
                </a:cubicBezTo>
                <a:cubicBezTo>
                  <a:pt x="1002365" y="1841456"/>
                  <a:pt x="1008458" y="1731462"/>
                  <a:pt x="1001221" y="1747745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6" name="Can 17"/>
          <p:cNvSpPr/>
          <p:nvPr/>
        </p:nvSpPr>
        <p:spPr bwMode="auto">
          <a:xfrm>
            <a:off x="7695011" y="4195764"/>
            <a:ext cx="94059" cy="308372"/>
          </a:xfrm>
          <a:prstGeom prst="can">
            <a:avLst/>
          </a:prstGeom>
          <a:gradFill flip="none" rotWithShape="1">
            <a:gsLst>
              <a:gs pos="0">
                <a:srgbClr val="CDCB53">
                  <a:alpha val="66000"/>
                </a:srgbClr>
              </a:gs>
              <a:gs pos="100000">
                <a:srgbClr val="FFFEC4">
                  <a:alpha val="66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7" name="Can 18"/>
          <p:cNvSpPr/>
          <p:nvPr/>
        </p:nvSpPr>
        <p:spPr bwMode="auto">
          <a:xfrm>
            <a:off x="7686677" y="4514852"/>
            <a:ext cx="92869" cy="307181"/>
          </a:xfrm>
          <a:prstGeom prst="can">
            <a:avLst/>
          </a:prstGeom>
          <a:gradFill flip="none" rotWithShape="1">
            <a:gsLst>
              <a:gs pos="0">
                <a:srgbClr val="CDCB53">
                  <a:alpha val="66000"/>
                </a:srgbClr>
              </a:gs>
              <a:gs pos="100000">
                <a:srgbClr val="FFFEC4">
                  <a:alpha val="66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8" name="Can 19"/>
          <p:cNvSpPr/>
          <p:nvPr/>
        </p:nvSpPr>
        <p:spPr bwMode="auto">
          <a:xfrm>
            <a:off x="7740256" y="3563543"/>
            <a:ext cx="92869" cy="307181"/>
          </a:xfrm>
          <a:prstGeom prst="can">
            <a:avLst/>
          </a:prstGeom>
          <a:gradFill flip="none" rotWithShape="1">
            <a:gsLst>
              <a:gs pos="0">
                <a:srgbClr val="CDCB53">
                  <a:alpha val="66000"/>
                </a:srgbClr>
              </a:gs>
              <a:gs pos="100000">
                <a:srgbClr val="FFFEC4">
                  <a:alpha val="66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9" name="Oval 20"/>
          <p:cNvSpPr/>
          <p:nvPr/>
        </p:nvSpPr>
        <p:spPr bwMode="auto">
          <a:xfrm>
            <a:off x="8065295" y="4530329"/>
            <a:ext cx="289322" cy="323850"/>
          </a:xfrm>
          <a:prstGeom prst="ellipse">
            <a:avLst/>
          </a:prstGeom>
          <a:solidFill>
            <a:srgbClr val="CDCB5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" name="Rounded Rectangle 21"/>
          <p:cNvSpPr/>
          <p:nvPr/>
        </p:nvSpPr>
        <p:spPr bwMode="auto">
          <a:xfrm>
            <a:off x="7774783" y="4649393"/>
            <a:ext cx="321469" cy="86915"/>
          </a:xfrm>
          <a:prstGeom prst="roundRect">
            <a:avLst/>
          </a:prstGeom>
          <a:solidFill>
            <a:srgbClr val="CDCB5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40978" name="TextBox 22"/>
          <p:cNvSpPr txBox="1">
            <a:spLocks noChangeArrowheads="1"/>
          </p:cNvSpPr>
          <p:nvPr/>
        </p:nvSpPr>
        <p:spPr bwMode="auto">
          <a:xfrm>
            <a:off x="7854555" y="4616054"/>
            <a:ext cx="396478" cy="1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675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40979" name="TextBox 23"/>
          <p:cNvSpPr txBox="1">
            <a:spLocks noChangeArrowheads="1"/>
          </p:cNvSpPr>
          <p:nvPr/>
        </p:nvSpPr>
        <p:spPr bwMode="auto">
          <a:xfrm>
            <a:off x="7937897" y="3844528"/>
            <a:ext cx="36552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350">
              <a:solidFill>
                <a:schemeClr val="bg1"/>
              </a:solidFill>
              <a:latin typeface="Calibri" charset="0"/>
            </a:endParaRPr>
          </a:p>
        </p:txBody>
      </p:sp>
      <p:grpSp>
        <p:nvGrpSpPr>
          <p:cNvPr id="40980" name="Group 29"/>
          <p:cNvGrpSpPr>
            <a:grpSpLocks/>
          </p:cNvGrpSpPr>
          <p:nvPr/>
        </p:nvGrpSpPr>
        <p:grpSpPr bwMode="auto">
          <a:xfrm>
            <a:off x="3969545" y="2511031"/>
            <a:ext cx="494110" cy="454819"/>
            <a:chOff x="4950544" y="2285942"/>
            <a:chExt cx="888915" cy="834154"/>
          </a:xfrm>
        </p:grpSpPr>
        <p:sp>
          <p:nvSpPr>
            <p:cNvPr id="24" name="Freeform 30"/>
            <p:cNvSpPr/>
            <p:nvPr/>
          </p:nvSpPr>
          <p:spPr>
            <a:xfrm>
              <a:off x="4950544" y="2285942"/>
              <a:ext cx="888915" cy="834154"/>
            </a:xfrm>
            <a:custGeom>
              <a:avLst/>
              <a:gdLst>
                <a:gd name="connsiteX0" fmla="*/ 309111 w 840293"/>
                <a:gd name="connsiteY0" fmla="*/ 419982 h 768009"/>
                <a:gd name="connsiteX1" fmla="*/ 281501 w 840293"/>
                <a:gd name="connsiteY1" fmla="*/ 378565 h 768009"/>
                <a:gd name="connsiteX2" fmla="*/ 198672 w 840293"/>
                <a:gd name="connsiteY2" fmla="*/ 337148 h 768009"/>
                <a:gd name="connsiteX3" fmla="*/ 88233 w 840293"/>
                <a:gd name="connsiteY3" fmla="*/ 240507 h 768009"/>
                <a:gd name="connsiteX4" fmla="*/ 60623 w 840293"/>
                <a:gd name="connsiteY4" fmla="*/ 157673 h 768009"/>
                <a:gd name="connsiteX5" fmla="*/ 46818 w 840293"/>
                <a:gd name="connsiteY5" fmla="*/ 116256 h 768009"/>
                <a:gd name="connsiteX6" fmla="*/ 19208 w 840293"/>
                <a:gd name="connsiteY6" fmla="*/ 88644 h 768009"/>
                <a:gd name="connsiteX7" fmla="*/ 5404 w 840293"/>
                <a:gd name="connsiteY7" fmla="*/ 47227 h 768009"/>
                <a:gd name="connsiteX8" fmla="*/ 88233 w 840293"/>
                <a:gd name="connsiteY8" fmla="*/ 33421 h 768009"/>
                <a:gd name="connsiteX9" fmla="*/ 143452 w 840293"/>
                <a:gd name="connsiteY9" fmla="*/ 143867 h 768009"/>
                <a:gd name="connsiteX10" fmla="*/ 157257 w 840293"/>
                <a:gd name="connsiteY10" fmla="*/ 185284 h 768009"/>
                <a:gd name="connsiteX11" fmla="*/ 226281 w 840293"/>
                <a:gd name="connsiteY11" fmla="*/ 226702 h 768009"/>
                <a:gd name="connsiteX12" fmla="*/ 295306 w 840293"/>
                <a:gd name="connsiteY12" fmla="*/ 281925 h 768009"/>
                <a:gd name="connsiteX13" fmla="*/ 378135 w 840293"/>
                <a:gd name="connsiteY13" fmla="*/ 323342 h 768009"/>
                <a:gd name="connsiteX14" fmla="*/ 405745 w 840293"/>
                <a:gd name="connsiteY14" fmla="*/ 295730 h 768009"/>
                <a:gd name="connsiteX15" fmla="*/ 391940 w 840293"/>
                <a:gd name="connsiteY15" fmla="*/ 240507 h 768009"/>
                <a:gd name="connsiteX16" fmla="*/ 378135 w 840293"/>
                <a:gd name="connsiteY16" fmla="*/ 199090 h 768009"/>
                <a:gd name="connsiteX17" fmla="*/ 336720 w 840293"/>
                <a:gd name="connsiteY17" fmla="*/ 157673 h 768009"/>
                <a:gd name="connsiteX18" fmla="*/ 309111 w 840293"/>
                <a:gd name="connsiteY18" fmla="*/ 116256 h 768009"/>
                <a:gd name="connsiteX19" fmla="*/ 322916 w 840293"/>
                <a:gd name="connsiteY19" fmla="*/ 61033 h 768009"/>
                <a:gd name="connsiteX20" fmla="*/ 405745 w 840293"/>
                <a:gd name="connsiteY20" fmla="*/ 33421 h 768009"/>
                <a:gd name="connsiteX21" fmla="*/ 447159 w 840293"/>
                <a:gd name="connsiteY21" fmla="*/ 5810 h 768009"/>
                <a:gd name="connsiteX22" fmla="*/ 460964 w 840293"/>
                <a:gd name="connsiteY22" fmla="*/ 47227 h 768009"/>
                <a:gd name="connsiteX23" fmla="*/ 419550 w 840293"/>
                <a:gd name="connsiteY23" fmla="*/ 116256 h 768009"/>
                <a:gd name="connsiteX24" fmla="*/ 433354 w 840293"/>
                <a:gd name="connsiteY24" fmla="*/ 185284 h 768009"/>
                <a:gd name="connsiteX25" fmla="*/ 460964 w 840293"/>
                <a:gd name="connsiteY25" fmla="*/ 212896 h 768009"/>
                <a:gd name="connsiteX26" fmla="*/ 516184 w 840293"/>
                <a:gd name="connsiteY26" fmla="*/ 281925 h 768009"/>
                <a:gd name="connsiteX27" fmla="*/ 557598 w 840293"/>
                <a:gd name="connsiteY27" fmla="*/ 199090 h 768009"/>
                <a:gd name="connsiteX28" fmla="*/ 571403 w 840293"/>
                <a:gd name="connsiteY28" fmla="*/ 157673 h 768009"/>
                <a:gd name="connsiteX29" fmla="*/ 612818 w 840293"/>
                <a:gd name="connsiteY29" fmla="*/ 143867 h 768009"/>
                <a:gd name="connsiteX30" fmla="*/ 668037 w 840293"/>
                <a:gd name="connsiteY30" fmla="*/ 199090 h 768009"/>
                <a:gd name="connsiteX31" fmla="*/ 612818 w 840293"/>
                <a:gd name="connsiteY31" fmla="*/ 212896 h 768009"/>
                <a:gd name="connsiteX32" fmla="*/ 640427 w 840293"/>
                <a:gd name="connsiteY32" fmla="*/ 309536 h 768009"/>
                <a:gd name="connsiteX33" fmla="*/ 806086 w 840293"/>
                <a:gd name="connsiteY33" fmla="*/ 323342 h 768009"/>
                <a:gd name="connsiteX34" fmla="*/ 668037 w 840293"/>
                <a:gd name="connsiteY34" fmla="*/ 378565 h 768009"/>
                <a:gd name="connsiteX35" fmla="*/ 681842 w 840293"/>
                <a:gd name="connsiteY35" fmla="*/ 419982 h 768009"/>
                <a:gd name="connsiteX36" fmla="*/ 764671 w 840293"/>
                <a:gd name="connsiteY36" fmla="*/ 461399 h 768009"/>
                <a:gd name="connsiteX37" fmla="*/ 778476 w 840293"/>
                <a:gd name="connsiteY37" fmla="*/ 585651 h 768009"/>
                <a:gd name="connsiteX38" fmla="*/ 737062 w 840293"/>
                <a:gd name="connsiteY38" fmla="*/ 599457 h 768009"/>
                <a:gd name="connsiteX39" fmla="*/ 668037 w 840293"/>
                <a:gd name="connsiteY39" fmla="*/ 475205 h 768009"/>
                <a:gd name="connsiteX40" fmla="*/ 626623 w 840293"/>
                <a:gd name="connsiteY40" fmla="*/ 461399 h 768009"/>
                <a:gd name="connsiteX41" fmla="*/ 585208 w 840293"/>
                <a:gd name="connsiteY41" fmla="*/ 489011 h 768009"/>
                <a:gd name="connsiteX42" fmla="*/ 543793 w 840293"/>
                <a:gd name="connsiteY42" fmla="*/ 696097 h 768009"/>
                <a:gd name="connsiteX43" fmla="*/ 516184 w 840293"/>
                <a:gd name="connsiteY43" fmla="*/ 613262 h 768009"/>
                <a:gd name="connsiteX44" fmla="*/ 543793 w 840293"/>
                <a:gd name="connsiteY44" fmla="*/ 530428 h 768009"/>
                <a:gd name="connsiteX45" fmla="*/ 460964 w 840293"/>
                <a:gd name="connsiteY45" fmla="*/ 502816 h 768009"/>
                <a:gd name="connsiteX46" fmla="*/ 433354 w 840293"/>
                <a:gd name="connsiteY46" fmla="*/ 585651 h 768009"/>
                <a:gd name="connsiteX47" fmla="*/ 378135 w 840293"/>
                <a:gd name="connsiteY47" fmla="*/ 654680 h 768009"/>
                <a:gd name="connsiteX48" fmla="*/ 240086 w 840293"/>
                <a:gd name="connsiteY48" fmla="*/ 640874 h 768009"/>
                <a:gd name="connsiteX49" fmla="*/ 157257 w 840293"/>
                <a:gd name="connsiteY49" fmla="*/ 668485 h 768009"/>
                <a:gd name="connsiteX50" fmla="*/ 143452 w 840293"/>
                <a:gd name="connsiteY50" fmla="*/ 627068 h 768009"/>
                <a:gd name="connsiteX51" fmla="*/ 267696 w 840293"/>
                <a:gd name="connsiteY51" fmla="*/ 599457 h 768009"/>
                <a:gd name="connsiteX52" fmla="*/ 322916 w 840293"/>
                <a:gd name="connsiteY52" fmla="*/ 585651 h 768009"/>
                <a:gd name="connsiteX53" fmla="*/ 336720 w 840293"/>
                <a:gd name="connsiteY53" fmla="*/ 544234 h 768009"/>
                <a:gd name="connsiteX54" fmla="*/ 364330 w 840293"/>
                <a:gd name="connsiteY54" fmla="*/ 516622 h 768009"/>
                <a:gd name="connsiteX55" fmla="*/ 157257 w 840293"/>
                <a:gd name="connsiteY55" fmla="*/ 475205 h 768009"/>
                <a:gd name="connsiteX56" fmla="*/ 115842 w 840293"/>
                <a:gd name="connsiteY56" fmla="*/ 461399 h 768009"/>
                <a:gd name="connsiteX57" fmla="*/ 60623 w 840293"/>
                <a:gd name="connsiteY57" fmla="*/ 447593 h 768009"/>
                <a:gd name="connsiteX58" fmla="*/ 74428 w 840293"/>
                <a:gd name="connsiteY58" fmla="*/ 378565 h 768009"/>
                <a:gd name="connsiteX59" fmla="*/ 129647 w 840293"/>
                <a:gd name="connsiteY59" fmla="*/ 392371 h 768009"/>
                <a:gd name="connsiteX60" fmla="*/ 212477 w 840293"/>
                <a:gd name="connsiteY60" fmla="*/ 419982 h 768009"/>
                <a:gd name="connsiteX61" fmla="*/ 309111 w 840293"/>
                <a:gd name="connsiteY61" fmla="*/ 419982 h 76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840293" h="768009">
                  <a:moveTo>
                    <a:pt x="309111" y="419982"/>
                  </a:moveTo>
                  <a:cubicBezTo>
                    <a:pt x="320615" y="413079"/>
                    <a:pt x="293233" y="390298"/>
                    <a:pt x="281501" y="378565"/>
                  </a:cubicBezTo>
                  <a:cubicBezTo>
                    <a:pt x="254739" y="351801"/>
                    <a:pt x="232357" y="348377"/>
                    <a:pt x="198672" y="337148"/>
                  </a:cubicBezTo>
                  <a:cubicBezTo>
                    <a:pt x="145625" y="301782"/>
                    <a:pt x="112453" y="295006"/>
                    <a:pt x="88233" y="240507"/>
                  </a:cubicBezTo>
                  <a:cubicBezTo>
                    <a:pt x="76413" y="213910"/>
                    <a:pt x="69826" y="185284"/>
                    <a:pt x="60623" y="157673"/>
                  </a:cubicBezTo>
                  <a:cubicBezTo>
                    <a:pt x="56021" y="143867"/>
                    <a:pt x="57108" y="126546"/>
                    <a:pt x="46818" y="116256"/>
                  </a:cubicBezTo>
                  <a:lnTo>
                    <a:pt x="19208" y="88644"/>
                  </a:lnTo>
                  <a:cubicBezTo>
                    <a:pt x="14607" y="74838"/>
                    <a:pt x="0" y="60739"/>
                    <a:pt x="5404" y="47227"/>
                  </a:cubicBezTo>
                  <a:cubicBezTo>
                    <a:pt x="24294" y="0"/>
                    <a:pt x="61452" y="24494"/>
                    <a:pt x="88233" y="33421"/>
                  </a:cubicBezTo>
                  <a:cubicBezTo>
                    <a:pt x="136421" y="81614"/>
                    <a:pt x="111726" y="48685"/>
                    <a:pt x="143452" y="143867"/>
                  </a:cubicBezTo>
                  <a:cubicBezTo>
                    <a:pt x="148054" y="157673"/>
                    <a:pt x="146967" y="174994"/>
                    <a:pt x="157257" y="185284"/>
                  </a:cubicBezTo>
                  <a:cubicBezTo>
                    <a:pt x="211184" y="239215"/>
                    <a:pt x="154600" y="190859"/>
                    <a:pt x="226281" y="226702"/>
                  </a:cubicBezTo>
                  <a:cubicBezTo>
                    <a:pt x="282938" y="255032"/>
                    <a:pt x="252503" y="247680"/>
                    <a:pt x="295306" y="281925"/>
                  </a:cubicBezTo>
                  <a:cubicBezTo>
                    <a:pt x="333535" y="312510"/>
                    <a:pt x="334393" y="308760"/>
                    <a:pt x="378135" y="323342"/>
                  </a:cubicBezTo>
                  <a:cubicBezTo>
                    <a:pt x="387338" y="314138"/>
                    <a:pt x="403605" y="308569"/>
                    <a:pt x="405745" y="295730"/>
                  </a:cubicBezTo>
                  <a:cubicBezTo>
                    <a:pt x="408864" y="277014"/>
                    <a:pt x="397152" y="258751"/>
                    <a:pt x="391940" y="240507"/>
                  </a:cubicBezTo>
                  <a:cubicBezTo>
                    <a:pt x="387942" y="226514"/>
                    <a:pt x="386207" y="211198"/>
                    <a:pt x="378135" y="199090"/>
                  </a:cubicBezTo>
                  <a:cubicBezTo>
                    <a:pt x="367306" y="182845"/>
                    <a:pt x="349218" y="172672"/>
                    <a:pt x="336720" y="157673"/>
                  </a:cubicBezTo>
                  <a:cubicBezTo>
                    <a:pt x="326099" y="144926"/>
                    <a:pt x="318314" y="130062"/>
                    <a:pt x="309111" y="116256"/>
                  </a:cubicBezTo>
                  <a:cubicBezTo>
                    <a:pt x="313713" y="97848"/>
                    <a:pt x="308510" y="73382"/>
                    <a:pt x="322916" y="61033"/>
                  </a:cubicBezTo>
                  <a:cubicBezTo>
                    <a:pt x="345012" y="42092"/>
                    <a:pt x="381530" y="49565"/>
                    <a:pt x="405745" y="33421"/>
                  </a:cubicBezTo>
                  <a:lnTo>
                    <a:pt x="447159" y="5810"/>
                  </a:lnTo>
                  <a:cubicBezTo>
                    <a:pt x="451761" y="19616"/>
                    <a:pt x="460964" y="32675"/>
                    <a:pt x="460964" y="47227"/>
                  </a:cubicBezTo>
                  <a:cubicBezTo>
                    <a:pt x="460964" y="83069"/>
                    <a:pt x="441420" y="94383"/>
                    <a:pt x="419550" y="116256"/>
                  </a:cubicBezTo>
                  <a:cubicBezTo>
                    <a:pt x="424151" y="139265"/>
                    <a:pt x="424111" y="163716"/>
                    <a:pt x="433354" y="185284"/>
                  </a:cubicBezTo>
                  <a:cubicBezTo>
                    <a:pt x="438481" y="197248"/>
                    <a:pt x="455143" y="201254"/>
                    <a:pt x="460964" y="212896"/>
                  </a:cubicBezTo>
                  <a:cubicBezTo>
                    <a:pt x="499099" y="289171"/>
                    <a:pt x="440816" y="256800"/>
                    <a:pt x="516184" y="281925"/>
                  </a:cubicBezTo>
                  <a:cubicBezTo>
                    <a:pt x="550883" y="177821"/>
                    <a:pt x="504077" y="306139"/>
                    <a:pt x="557598" y="199090"/>
                  </a:cubicBezTo>
                  <a:cubicBezTo>
                    <a:pt x="564106" y="186074"/>
                    <a:pt x="561113" y="167963"/>
                    <a:pt x="571403" y="157673"/>
                  </a:cubicBezTo>
                  <a:cubicBezTo>
                    <a:pt x="581692" y="147383"/>
                    <a:pt x="599013" y="148469"/>
                    <a:pt x="612818" y="143867"/>
                  </a:cubicBezTo>
                  <a:cubicBezTo>
                    <a:pt x="620185" y="146323"/>
                    <a:pt x="697486" y="159821"/>
                    <a:pt x="668037" y="199090"/>
                  </a:cubicBezTo>
                  <a:cubicBezTo>
                    <a:pt x="656654" y="214269"/>
                    <a:pt x="631224" y="208294"/>
                    <a:pt x="612818" y="212896"/>
                  </a:cubicBezTo>
                  <a:cubicBezTo>
                    <a:pt x="584330" y="298365"/>
                    <a:pt x="553634" y="298686"/>
                    <a:pt x="640427" y="309536"/>
                  </a:cubicBezTo>
                  <a:cubicBezTo>
                    <a:pt x="695410" y="316409"/>
                    <a:pt x="750866" y="318740"/>
                    <a:pt x="806086" y="323342"/>
                  </a:cubicBezTo>
                  <a:cubicBezTo>
                    <a:pt x="840293" y="425968"/>
                    <a:pt x="819261" y="318072"/>
                    <a:pt x="668037" y="378565"/>
                  </a:cubicBezTo>
                  <a:cubicBezTo>
                    <a:pt x="654526" y="383970"/>
                    <a:pt x="672751" y="408618"/>
                    <a:pt x="681842" y="419982"/>
                  </a:cubicBezTo>
                  <a:cubicBezTo>
                    <a:pt x="701304" y="444310"/>
                    <a:pt x="737389" y="452304"/>
                    <a:pt x="764671" y="461399"/>
                  </a:cubicBezTo>
                  <a:cubicBezTo>
                    <a:pt x="773875" y="489011"/>
                    <a:pt x="812988" y="551136"/>
                    <a:pt x="778476" y="585651"/>
                  </a:cubicBezTo>
                  <a:cubicBezTo>
                    <a:pt x="768187" y="595941"/>
                    <a:pt x="750867" y="594855"/>
                    <a:pt x="737062" y="599457"/>
                  </a:cubicBezTo>
                  <a:cubicBezTo>
                    <a:pt x="724907" y="562989"/>
                    <a:pt x="703640" y="487074"/>
                    <a:pt x="668037" y="475205"/>
                  </a:cubicBezTo>
                  <a:lnTo>
                    <a:pt x="626623" y="461399"/>
                  </a:lnTo>
                  <a:cubicBezTo>
                    <a:pt x="612818" y="470603"/>
                    <a:pt x="589766" y="473057"/>
                    <a:pt x="585208" y="489011"/>
                  </a:cubicBezTo>
                  <a:cubicBezTo>
                    <a:pt x="505499" y="768009"/>
                    <a:pt x="621461" y="579590"/>
                    <a:pt x="543793" y="696097"/>
                  </a:cubicBezTo>
                  <a:cubicBezTo>
                    <a:pt x="483561" y="676018"/>
                    <a:pt x="493973" y="694709"/>
                    <a:pt x="516184" y="613262"/>
                  </a:cubicBezTo>
                  <a:cubicBezTo>
                    <a:pt x="523841" y="585183"/>
                    <a:pt x="543793" y="530428"/>
                    <a:pt x="543793" y="530428"/>
                  </a:cubicBezTo>
                  <a:cubicBezTo>
                    <a:pt x="527098" y="505384"/>
                    <a:pt x="507766" y="448211"/>
                    <a:pt x="460964" y="502816"/>
                  </a:cubicBezTo>
                  <a:cubicBezTo>
                    <a:pt x="442023" y="524915"/>
                    <a:pt x="449498" y="561433"/>
                    <a:pt x="433354" y="585651"/>
                  </a:cubicBezTo>
                  <a:cubicBezTo>
                    <a:pt x="398525" y="637898"/>
                    <a:pt x="417477" y="615335"/>
                    <a:pt x="378135" y="654680"/>
                  </a:cubicBezTo>
                  <a:cubicBezTo>
                    <a:pt x="332119" y="650078"/>
                    <a:pt x="286242" y="637989"/>
                    <a:pt x="240086" y="640874"/>
                  </a:cubicBezTo>
                  <a:cubicBezTo>
                    <a:pt x="211039" y="642689"/>
                    <a:pt x="157257" y="668485"/>
                    <a:pt x="157257" y="668485"/>
                  </a:cubicBezTo>
                  <a:cubicBezTo>
                    <a:pt x="152655" y="654679"/>
                    <a:pt x="143452" y="641620"/>
                    <a:pt x="143452" y="627068"/>
                  </a:cubicBezTo>
                  <a:cubicBezTo>
                    <a:pt x="143452" y="547263"/>
                    <a:pt x="207919" y="591984"/>
                    <a:pt x="267696" y="599457"/>
                  </a:cubicBezTo>
                  <a:cubicBezTo>
                    <a:pt x="286103" y="594855"/>
                    <a:pt x="308101" y="597504"/>
                    <a:pt x="322916" y="585651"/>
                  </a:cubicBezTo>
                  <a:cubicBezTo>
                    <a:pt x="334279" y="576560"/>
                    <a:pt x="329233" y="556713"/>
                    <a:pt x="336720" y="544234"/>
                  </a:cubicBezTo>
                  <a:cubicBezTo>
                    <a:pt x="343416" y="533073"/>
                    <a:pt x="355127" y="525826"/>
                    <a:pt x="364330" y="516622"/>
                  </a:cubicBezTo>
                  <a:cubicBezTo>
                    <a:pt x="271698" y="454863"/>
                    <a:pt x="356531" y="501777"/>
                    <a:pt x="157257" y="475205"/>
                  </a:cubicBezTo>
                  <a:cubicBezTo>
                    <a:pt x="142833" y="473282"/>
                    <a:pt x="129834" y="465397"/>
                    <a:pt x="115842" y="461399"/>
                  </a:cubicBezTo>
                  <a:cubicBezTo>
                    <a:pt x="97599" y="456186"/>
                    <a:pt x="79029" y="452195"/>
                    <a:pt x="60623" y="447593"/>
                  </a:cubicBezTo>
                  <a:cubicBezTo>
                    <a:pt x="41417" y="418782"/>
                    <a:pt x="1601" y="388969"/>
                    <a:pt x="74428" y="378565"/>
                  </a:cubicBezTo>
                  <a:cubicBezTo>
                    <a:pt x="93210" y="375882"/>
                    <a:pt x="111474" y="386919"/>
                    <a:pt x="129647" y="392371"/>
                  </a:cubicBezTo>
                  <a:cubicBezTo>
                    <a:pt x="157523" y="400734"/>
                    <a:pt x="212477" y="419982"/>
                    <a:pt x="212477" y="419982"/>
                  </a:cubicBezTo>
                  <a:cubicBezTo>
                    <a:pt x="286013" y="405273"/>
                    <a:pt x="297607" y="426885"/>
                    <a:pt x="309111" y="419982"/>
                  </a:cubicBez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25" name="Oval 31"/>
            <p:cNvSpPr/>
            <p:nvPr/>
          </p:nvSpPr>
          <p:spPr>
            <a:xfrm flipH="1" flipV="1">
              <a:off x="5398215" y="2637509"/>
              <a:ext cx="137086" cy="13757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</p:grpSp>
      <p:grpSp>
        <p:nvGrpSpPr>
          <p:cNvPr id="40981" name="Group 43"/>
          <p:cNvGrpSpPr>
            <a:grpSpLocks/>
          </p:cNvGrpSpPr>
          <p:nvPr/>
        </p:nvGrpSpPr>
        <p:grpSpPr bwMode="auto">
          <a:xfrm>
            <a:off x="4320781" y="3038475"/>
            <a:ext cx="163115" cy="196454"/>
            <a:chOff x="3137102" y="2214534"/>
            <a:chExt cx="260520" cy="271389"/>
          </a:xfrm>
        </p:grpSpPr>
        <p:sp>
          <p:nvSpPr>
            <p:cNvPr id="27" name="Oval 26"/>
            <p:cNvSpPr/>
            <p:nvPr/>
          </p:nvSpPr>
          <p:spPr>
            <a:xfrm>
              <a:off x="3137102" y="2214534"/>
              <a:ext cx="260520" cy="271389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3169429" y="2260588"/>
              <a:ext cx="201571" cy="19737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</p:grpSp>
      <p:grpSp>
        <p:nvGrpSpPr>
          <p:cNvPr id="40982" name="Group 93"/>
          <p:cNvGrpSpPr>
            <a:grpSpLocks/>
          </p:cNvGrpSpPr>
          <p:nvPr/>
        </p:nvGrpSpPr>
        <p:grpSpPr bwMode="auto">
          <a:xfrm>
            <a:off x="4591051" y="3133727"/>
            <a:ext cx="494110" cy="454819"/>
            <a:chOff x="4950544" y="2285942"/>
            <a:chExt cx="888915" cy="834154"/>
          </a:xfrm>
        </p:grpSpPr>
        <p:sp>
          <p:nvSpPr>
            <p:cNvPr id="30" name="Freeform 29"/>
            <p:cNvSpPr/>
            <p:nvPr/>
          </p:nvSpPr>
          <p:spPr>
            <a:xfrm>
              <a:off x="4950544" y="2285942"/>
              <a:ext cx="888915" cy="834154"/>
            </a:xfrm>
            <a:custGeom>
              <a:avLst/>
              <a:gdLst>
                <a:gd name="connsiteX0" fmla="*/ 309111 w 840293"/>
                <a:gd name="connsiteY0" fmla="*/ 419982 h 768009"/>
                <a:gd name="connsiteX1" fmla="*/ 281501 w 840293"/>
                <a:gd name="connsiteY1" fmla="*/ 378565 h 768009"/>
                <a:gd name="connsiteX2" fmla="*/ 198672 w 840293"/>
                <a:gd name="connsiteY2" fmla="*/ 337148 h 768009"/>
                <a:gd name="connsiteX3" fmla="*/ 88233 w 840293"/>
                <a:gd name="connsiteY3" fmla="*/ 240507 h 768009"/>
                <a:gd name="connsiteX4" fmla="*/ 60623 w 840293"/>
                <a:gd name="connsiteY4" fmla="*/ 157673 h 768009"/>
                <a:gd name="connsiteX5" fmla="*/ 46818 w 840293"/>
                <a:gd name="connsiteY5" fmla="*/ 116256 h 768009"/>
                <a:gd name="connsiteX6" fmla="*/ 19208 w 840293"/>
                <a:gd name="connsiteY6" fmla="*/ 88644 h 768009"/>
                <a:gd name="connsiteX7" fmla="*/ 5404 w 840293"/>
                <a:gd name="connsiteY7" fmla="*/ 47227 h 768009"/>
                <a:gd name="connsiteX8" fmla="*/ 88233 w 840293"/>
                <a:gd name="connsiteY8" fmla="*/ 33421 h 768009"/>
                <a:gd name="connsiteX9" fmla="*/ 143452 w 840293"/>
                <a:gd name="connsiteY9" fmla="*/ 143867 h 768009"/>
                <a:gd name="connsiteX10" fmla="*/ 157257 w 840293"/>
                <a:gd name="connsiteY10" fmla="*/ 185284 h 768009"/>
                <a:gd name="connsiteX11" fmla="*/ 226281 w 840293"/>
                <a:gd name="connsiteY11" fmla="*/ 226702 h 768009"/>
                <a:gd name="connsiteX12" fmla="*/ 295306 w 840293"/>
                <a:gd name="connsiteY12" fmla="*/ 281925 h 768009"/>
                <a:gd name="connsiteX13" fmla="*/ 378135 w 840293"/>
                <a:gd name="connsiteY13" fmla="*/ 323342 h 768009"/>
                <a:gd name="connsiteX14" fmla="*/ 405745 w 840293"/>
                <a:gd name="connsiteY14" fmla="*/ 295730 h 768009"/>
                <a:gd name="connsiteX15" fmla="*/ 391940 w 840293"/>
                <a:gd name="connsiteY15" fmla="*/ 240507 h 768009"/>
                <a:gd name="connsiteX16" fmla="*/ 378135 w 840293"/>
                <a:gd name="connsiteY16" fmla="*/ 199090 h 768009"/>
                <a:gd name="connsiteX17" fmla="*/ 336720 w 840293"/>
                <a:gd name="connsiteY17" fmla="*/ 157673 h 768009"/>
                <a:gd name="connsiteX18" fmla="*/ 309111 w 840293"/>
                <a:gd name="connsiteY18" fmla="*/ 116256 h 768009"/>
                <a:gd name="connsiteX19" fmla="*/ 322916 w 840293"/>
                <a:gd name="connsiteY19" fmla="*/ 61033 h 768009"/>
                <a:gd name="connsiteX20" fmla="*/ 405745 w 840293"/>
                <a:gd name="connsiteY20" fmla="*/ 33421 h 768009"/>
                <a:gd name="connsiteX21" fmla="*/ 447159 w 840293"/>
                <a:gd name="connsiteY21" fmla="*/ 5810 h 768009"/>
                <a:gd name="connsiteX22" fmla="*/ 460964 w 840293"/>
                <a:gd name="connsiteY22" fmla="*/ 47227 h 768009"/>
                <a:gd name="connsiteX23" fmla="*/ 419550 w 840293"/>
                <a:gd name="connsiteY23" fmla="*/ 116256 h 768009"/>
                <a:gd name="connsiteX24" fmla="*/ 433354 w 840293"/>
                <a:gd name="connsiteY24" fmla="*/ 185284 h 768009"/>
                <a:gd name="connsiteX25" fmla="*/ 460964 w 840293"/>
                <a:gd name="connsiteY25" fmla="*/ 212896 h 768009"/>
                <a:gd name="connsiteX26" fmla="*/ 516184 w 840293"/>
                <a:gd name="connsiteY26" fmla="*/ 281925 h 768009"/>
                <a:gd name="connsiteX27" fmla="*/ 557598 w 840293"/>
                <a:gd name="connsiteY27" fmla="*/ 199090 h 768009"/>
                <a:gd name="connsiteX28" fmla="*/ 571403 w 840293"/>
                <a:gd name="connsiteY28" fmla="*/ 157673 h 768009"/>
                <a:gd name="connsiteX29" fmla="*/ 612818 w 840293"/>
                <a:gd name="connsiteY29" fmla="*/ 143867 h 768009"/>
                <a:gd name="connsiteX30" fmla="*/ 668037 w 840293"/>
                <a:gd name="connsiteY30" fmla="*/ 199090 h 768009"/>
                <a:gd name="connsiteX31" fmla="*/ 612818 w 840293"/>
                <a:gd name="connsiteY31" fmla="*/ 212896 h 768009"/>
                <a:gd name="connsiteX32" fmla="*/ 640427 w 840293"/>
                <a:gd name="connsiteY32" fmla="*/ 309536 h 768009"/>
                <a:gd name="connsiteX33" fmla="*/ 806086 w 840293"/>
                <a:gd name="connsiteY33" fmla="*/ 323342 h 768009"/>
                <a:gd name="connsiteX34" fmla="*/ 668037 w 840293"/>
                <a:gd name="connsiteY34" fmla="*/ 378565 h 768009"/>
                <a:gd name="connsiteX35" fmla="*/ 681842 w 840293"/>
                <a:gd name="connsiteY35" fmla="*/ 419982 h 768009"/>
                <a:gd name="connsiteX36" fmla="*/ 764671 w 840293"/>
                <a:gd name="connsiteY36" fmla="*/ 461399 h 768009"/>
                <a:gd name="connsiteX37" fmla="*/ 778476 w 840293"/>
                <a:gd name="connsiteY37" fmla="*/ 585651 h 768009"/>
                <a:gd name="connsiteX38" fmla="*/ 737062 w 840293"/>
                <a:gd name="connsiteY38" fmla="*/ 599457 h 768009"/>
                <a:gd name="connsiteX39" fmla="*/ 668037 w 840293"/>
                <a:gd name="connsiteY39" fmla="*/ 475205 h 768009"/>
                <a:gd name="connsiteX40" fmla="*/ 626623 w 840293"/>
                <a:gd name="connsiteY40" fmla="*/ 461399 h 768009"/>
                <a:gd name="connsiteX41" fmla="*/ 585208 w 840293"/>
                <a:gd name="connsiteY41" fmla="*/ 489011 h 768009"/>
                <a:gd name="connsiteX42" fmla="*/ 543793 w 840293"/>
                <a:gd name="connsiteY42" fmla="*/ 696097 h 768009"/>
                <a:gd name="connsiteX43" fmla="*/ 516184 w 840293"/>
                <a:gd name="connsiteY43" fmla="*/ 613262 h 768009"/>
                <a:gd name="connsiteX44" fmla="*/ 543793 w 840293"/>
                <a:gd name="connsiteY44" fmla="*/ 530428 h 768009"/>
                <a:gd name="connsiteX45" fmla="*/ 460964 w 840293"/>
                <a:gd name="connsiteY45" fmla="*/ 502816 h 768009"/>
                <a:gd name="connsiteX46" fmla="*/ 433354 w 840293"/>
                <a:gd name="connsiteY46" fmla="*/ 585651 h 768009"/>
                <a:gd name="connsiteX47" fmla="*/ 378135 w 840293"/>
                <a:gd name="connsiteY47" fmla="*/ 654680 h 768009"/>
                <a:gd name="connsiteX48" fmla="*/ 240086 w 840293"/>
                <a:gd name="connsiteY48" fmla="*/ 640874 h 768009"/>
                <a:gd name="connsiteX49" fmla="*/ 157257 w 840293"/>
                <a:gd name="connsiteY49" fmla="*/ 668485 h 768009"/>
                <a:gd name="connsiteX50" fmla="*/ 143452 w 840293"/>
                <a:gd name="connsiteY50" fmla="*/ 627068 h 768009"/>
                <a:gd name="connsiteX51" fmla="*/ 267696 w 840293"/>
                <a:gd name="connsiteY51" fmla="*/ 599457 h 768009"/>
                <a:gd name="connsiteX52" fmla="*/ 322916 w 840293"/>
                <a:gd name="connsiteY52" fmla="*/ 585651 h 768009"/>
                <a:gd name="connsiteX53" fmla="*/ 336720 w 840293"/>
                <a:gd name="connsiteY53" fmla="*/ 544234 h 768009"/>
                <a:gd name="connsiteX54" fmla="*/ 364330 w 840293"/>
                <a:gd name="connsiteY54" fmla="*/ 516622 h 768009"/>
                <a:gd name="connsiteX55" fmla="*/ 157257 w 840293"/>
                <a:gd name="connsiteY55" fmla="*/ 475205 h 768009"/>
                <a:gd name="connsiteX56" fmla="*/ 115842 w 840293"/>
                <a:gd name="connsiteY56" fmla="*/ 461399 h 768009"/>
                <a:gd name="connsiteX57" fmla="*/ 60623 w 840293"/>
                <a:gd name="connsiteY57" fmla="*/ 447593 h 768009"/>
                <a:gd name="connsiteX58" fmla="*/ 74428 w 840293"/>
                <a:gd name="connsiteY58" fmla="*/ 378565 h 768009"/>
                <a:gd name="connsiteX59" fmla="*/ 129647 w 840293"/>
                <a:gd name="connsiteY59" fmla="*/ 392371 h 768009"/>
                <a:gd name="connsiteX60" fmla="*/ 212477 w 840293"/>
                <a:gd name="connsiteY60" fmla="*/ 419982 h 768009"/>
                <a:gd name="connsiteX61" fmla="*/ 309111 w 840293"/>
                <a:gd name="connsiteY61" fmla="*/ 419982 h 76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840293" h="768009">
                  <a:moveTo>
                    <a:pt x="309111" y="419982"/>
                  </a:moveTo>
                  <a:cubicBezTo>
                    <a:pt x="320615" y="413079"/>
                    <a:pt x="293233" y="390298"/>
                    <a:pt x="281501" y="378565"/>
                  </a:cubicBezTo>
                  <a:cubicBezTo>
                    <a:pt x="254739" y="351801"/>
                    <a:pt x="232357" y="348377"/>
                    <a:pt x="198672" y="337148"/>
                  </a:cubicBezTo>
                  <a:cubicBezTo>
                    <a:pt x="145625" y="301782"/>
                    <a:pt x="112453" y="295006"/>
                    <a:pt x="88233" y="240507"/>
                  </a:cubicBezTo>
                  <a:cubicBezTo>
                    <a:pt x="76413" y="213910"/>
                    <a:pt x="69826" y="185284"/>
                    <a:pt x="60623" y="157673"/>
                  </a:cubicBezTo>
                  <a:cubicBezTo>
                    <a:pt x="56021" y="143867"/>
                    <a:pt x="57108" y="126546"/>
                    <a:pt x="46818" y="116256"/>
                  </a:cubicBezTo>
                  <a:lnTo>
                    <a:pt x="19208" y="88644"/>
                  </a:lnTo>
                  <a:cubicBezTo>
                    <a:pt x="14607" y="74838"/>
                    <a:pt x="0" y="60739"/>
                    <a:pt x="5404" y="47227"/>
                  </a:cubicBezTo>
                  <a:cubicBezTo>
                    <a:pt x="24294" y="0"/>
                    <a:pt x="61452" y="24494"/>
                    <a:pt x="88233" y="33421"/>
                  </a:cubicBezTo>
                  <a:cubicBezTo>
                    <a:pt x="136421" y="81614"/>
                    <a:pt x="111726" y="48685"/>
                    <a:pt x="143452" y="143867"/>
                  </a:cubicBezTo>
                  <a:cubicBezTo>
                    <a:pt x="148054" y="157673"/>
                    <a:pt x="146967" y="174994"/>
                    <a:pt x="157257" y="185284"/>
                  </a:cubicBezTo>
                  <a:cubicBezTo>
                    <a:pt x="211184" y="239215"/>
                    <a:pt x="154600" y="190859"/>
                    <a:pt x="226281" y="226702"/>
                  </a:cubicBezTo>
                  <a:cubicBezTo>
                    <a:pt x="282938" y="255032"/>
                    <a:pt x="252503" y="247680"/>
                    <a:pt x="295306" y="281925"/>
                  </a:cubicBezTo>
                  <a:cubicBezTo>
                    <a:pt x="333535" y="312510"/>
                    <a:pt x="334393" y="308760"/>
                    <a:pt x="378135" y="323342"/>
                  </a:cubicBezTo>
                  <a:cubicBezTo>
                    <a:pt x="387338" y="314138"/>
                    <a:pt x="403605" y="308569"/>
                    <a:pt x="405745" y="295730"/>
                  </a:cubicBezTo>
                  <a:cubicBezTo>
                    <a:pt x="408864" y="277014"/>
                    <a:pt x="397152" y="258751"/>
                    <a:pt x="391940" y="240507"/>
                  </a:cubicBezTo>
                  <a:cubicBezTo>
                    <a:pt x="387942" y="226514"/>
                    <a:pt x="386207" y="211198"/>
                    <a:pt x="378135" y="199090"/>
                  </a:cubicBezTo>
                  <a:cubicBezTo>
                    <a:pt x="367306" y="182845"/>
                    <a:pt x="349218" y="172672"/>
                    <a:pt x="336720" y="157673"/>
                  </a:cubicBezTo>
                  <a:cubicBezTo>
                    <a:pt x="326099" y="144926"/>
                    <a:pt x="318314" y="130062"/>
                    <a:pt x="309111" y="116256"/>
                  </a:cubicBezTo>
                  <a:cubicBezTo>
                    <a:pt x="313713" y="97848"/>
                    <a:pt x="308510" y="73382"/>
                    <a:pt x="322916" y="61033"/>
                  </a:cubicBezTo>
                  <a:cubicBezTo>
                    <a:pt x="345012" y="42092"/>
                    <a:pt x="381530" y="49565"/>
                    <a:pt x="405745" y="33421"/>
                  </a:cubicBezTo>
                  <a:lnTo>
                    <a:pt x="447159" y="5810"/>
                  </a:lnTo>
                  <a:cubicBezTo>
                    <a:pt x="451761" y="19616"/>
                    <a:pt x="460964" y="32675"/>
                    <a:pt x="460964" y="47227"/>
                  </a:cubicBezTo>
                  <a:cubicBezTo>
                    <a:pt x="460964" y="83069"/>
                    <a:pt x="441420" y="94383"/>
                    <a:pt x="419550" y="116256"/>
                  </a:cubicBezTo>
                  <a:cubicBezTo>
                    <a:pt x="424151" y="139265"/>
                    <a:pt x="424111" y="163716"/>
                    <a:pt x="433354" y="185284"/>
                  </a:cubicBezTo>
                  <a:cubicBezTo>
                    <a:pt x="438481" y="197248"/>
                    <a:pt x="455143" y="201254"/>
                    <a:pt x="460964" y="212896"/>
                  </a:cubicBezTo>
                  <a:cubicBezTo>
                    <a:pt x="499099" y="289171"/>
                    <a:pt x="440816" y="256800"/>
                    <a:pt x="516184" y="281925"/>
                  </a:cubicBezTo>
                  <a:cubicBezTo>
                    <a:pt x="550883" y="177821"/>
                    <a:pt x="504077" y="306139"/>
                    <a:pt x="557598" y="199090"/>
                  </a:cubicBezTo>
                  <a:cubicBezTo>
                    <a:pt x="564106" y="186074"/>
                    <a:pt x="561113" y="167963"/>
                    <a:pt x="571403" y="157673"/>
                  </a:cubicBezTo>
                  <a:cubicBezTo>
                    <a:pt x="581692" y="147383"/>
                    <a:pt x="599013" y="148469"/>
                    <a:pt x="612818" y="143867"/>
                  </a:cubicBezTo>
                  <a:cubicBezTo>
                    <a:pt x="620185" y="146323"/>
                    <a:pt x="697486" y="159821"/>
                    <a:pt x="668037" y="199090"/>
                  </a:cubicBezTo>
                  <a:cubicBezTo>
                    <a:pt x="656654" y="214269"/>
                    <a:pt x="631224" y="208294"/>
                    <a:pt x="612818" y="212896"/>
                  </a:cubicBezTo>
                  <a:cubicBezTo>
                    <a:pt x="584330" y="298365"/>
                    <a:pt x="553634" y="298686"/>
                    <a:pt x="640427" y="309536"/>
                  </a:cubicBezTo>
                  <a:cubicBezTo>
                    <a:pt x="695410" y="316409"/>
                    <a:pt x="750866" y="318740"/>
                    <a:pt x="806086" y="323342"/>
                  </a:cubicBezTo>
                  <a:cubicBezTo>
                    <a:pt x="840293" y="425968"/>
                    <a:pt x="819261" y="318072"/>
                    <a:pt x="668037" y="378565"/>
                  </a:cubicBezTo>
                  <a:cubicBezTo>
                    <a:pt x="654526" y="383970"/>
                    <a:pt x="672751" y="408618"/>
                    <a:pt x="681842" y="419982"/>
                  </a:cubicBezTo>
                  <a:cubicBezTo>
                    <a:pt x="701304" y="444310"/>
                    <a:pt x="737389" y="452304"/>
                    <a:pt x="764671" y="461399"/>
                  </a:cubicBezTo>
                  <a:cubicBezTo>
                    <a:pt x="773875" y="489011"/>
                    <a:pt x="812988" y="551136"/>
                    <a:pt x="778476" y="585651"/>
                  </a:cubicBezTo>
                  <a:cubicBezTo>
                    <a:pt x="768187" y="595941"/>
                    <a:pt x="750867" y="594855"/>
                    <a:pt x="737062" y="599457"/>
                  </a:cubicBezTo>
                  <a:cubicBezTo>
                    <a:pt x="724907" y="562989"/>
                    <a:pt x="703640" y="487074"/>
                    <a:pt x="668037" y="475205"/>
                  </a:cubicBezTo>
                  <a:lnTo>
                    <a:pt x="626623" y="461399"/>
                  </a:lnTo>
                  <a:cubicBezTo>
                    <a:pt x="612818" y="470603"/>
                    <a:pt x="589766" y="473057"/>
                    <a:pt x="585208" y="489011"/>
                  </a:cubicBezTo>
                  <a:cubicBezTo>
                    <a:pt x="505499" y="768009"/>
                    <a:pt x="621461" y="579590"/>
                    <a:pt x="543793" y="696097"/>
                  </a:cubicBezTo>
                  <a:cubicBezTo>
                    <a:pt x="483561" y="676018"/>
                    <a:pt x="493973" y="694709"/>
                    <a:pt x="516184" y="613262"/>
                  </a:cubicBezTo>
                  <a:cubicBezTo>
                    <a:pt x="523841" y="585183"/>
                    <a:pt x="543793" y="530428"/>
                    <a:pt x="543793" y="530428"/>
                  </a:cubicBezTo>
                  <a:cubicBezTo>
                    <a:pt x="527098" y="505384"/>
                    <a:pt x="507766" y="448211"/>
                    <a:pt x="460964" y="502816"/>
                  </a:cubicBezTo>
                  <a:cubicBezTo>
                    <a:pt x="442023" y="524915"/>
                    <a:pt x="449498" y="561433"/>
                    <a:pt x="433354" y="585651"/>
                  </a:cubicBezTo>
                  <a:cubicBezTo>
                    <a:pt x="398525" y="637898"/>
                    <a:pt x="417477" y="615335"/>
                    <a:pt x="378135" y="654680"/>
                  </a:cubicBezTo>
                  <a:cubicBezTo>
                    <a:pt x="332119" y="650078"/>
                    <a:pt x="286242" y="637989"/>
                    <a:pt x="240086" y="640874"/>
                  </a:cubicBezTo>
                  <a:cubicBezTo>
                    <a:pt x="211039" y="642689"/>
                    <a:pt x="157257" y="668485"/>
                    <a:pt x="157257" y="668485"/>
                  </a:cubicBezTo>
                  <a:cubicBezTo>
                    <a:pt x="152655" y="654679"/>
                    <a:pt x="143452" y="641620"/>
                    <a:pt x="143452" y="627068"/>
                  </a:cubicBezTo>
                  <a:cubicBezTo>
                    <a:pt x="143452" y="547263"/>
                    <a:pt x="207919" y="591984"/>
                    <a:pt x="267696" y="599457"/>
                  </a:cubicBezTo>
                  <a:cubicBezTo>
                    <a:pt x="286103" y="594855"/>
                    <a:pt x="308101" y="597504"/>
                    <a:pt x="322916" y="585651"/>
                  </a:cubicBezTo>
                  <a:cubicBezTo>
                    <a:pt x="334279" y="576560"/>
                    <a:pt x="329233" y="556713"/>
                    <a:pt x="336720" y="544234"/>
                  </a:cubicBezTo>
                  <a:cubicBezTo>
                    <a:pt x="343416" y="533073"/>
                    <a:pt x="355127" y="525826"/>
                    <a:pt x="364330" y="516622"/>
                  </a:cubicBezTo>
                  <a:cubicBezTo>
                    <a:pt x="271698" y="454863"/>
                    <a:pt x="356531" y="501777"/>
                    <a:pt x="157257" y="475205"/>
                  </a:cubicBezTo>
                  <a:cubicBezTo>
                    <a:pt x="142833" y="473282"/>
                    <a:pt x="129834" y="465397"/>
                    <a:pt x="115842" y="461399"/>
                  </a:cubicBezTo>
                  <a:cubicBezTo>
                    <a:pt x="97599" y="456186"/>
                    <a:pt x="79029" y="452195"/>
                    <a:pt x="60623" y="447593"/>
                  </a:cubicBezTo>
                  <a:cubicBezTo>
                    <a:pt x="41417" y="418782"/>
                    <a:pt x="1601" y="388969"/>
                    <a:pt x="74428" y="378565"/>
                  </a:cubicBezTo>
                  <a:cubicBezTo>
                    <a:pt x="93210" y="375882"/>
                    <a:pt x="111474" y="386919"/>
                    <a:pt x="129647" y="392371"/>
                  </a:cubicBezTo>
                  <a:cubicBezTo>
                    <a:pt x="157523" y="400734"/>
                    <a:pt x="212477" y="419982"/>
                    <a:pt x="212477" y="419982"/>
                  </a:cubicBezTo>
                  <a:cubicBezTo>
                    <a:pt x="286013" y="405273"/>
                    <a:pt x="297607" y="426885"/>
                    <a:pt x="309111" y="419982"/>
                  </a:cubicBez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 flipH="1" flipV="1">
              <a:off x="5398215" y="2637510"/>
              <a:ext cx="137086" cy="1375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</p:grpSp>
      <p:grpSp>
        <p:nvGrpSpPr>
          <p:cNvPr id="40983" name="Group 46"/>
          <p:cNvGrpSpPr>
            <a:grpSpLocks/>
          </p:cNvGrpSpPr>
          <p:nvPr/>
        </p:nvGrpSpPr>
        <p:grpSpPr bwMode="auto">
          <a:xfrm>
            <a:off x="4889899" y="3013473"/>
            <a:ext cx="164306" cy="195263"/>
            <a:chOff x="3137102" y="2214534"/>
            <a:chExt cx="260520" cy="271389"/>
          </a:xfrm>
        </p:grpSpPr>
        <p:sp>
          <p:nvSpPr>
            <p:cNvPr id="33" name="Oval 32"/>
            <p:cNvSpPr/>
            <p:nvPr/>
          </p:nvSpPr>
          <p:spPr>
            <a:xfrm>
              <a:off x="3137102" y="2214534"/>
              <a:ext cx="260520" cy="271389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3169194" y="2260869"/>
              <a:ext cx="201998" cy="19692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</p:grpSp>
      <p:grpSp>
        <p:nvGrpSpPr>
          <p:cNvPr id="40984" name="Group 58"/>
          <p:cNvGrpSpPr>
            <a:grpSpLocks/>
          </p:cNvGrpSpPr>
          <p:nvPr/>
        </p:nvGrpSpPr>
        <p:grpSpPr bwMode="auto">
          <a:xfrm>
            <a:off x="5011342" y="3268268"/>
            <a:ext cx="164306" cy="196453"/>
            <a:chOff x="3137102" y="2214534"/>
            <a:chExt cx="260520" cy="271389"/>
          </a:xfrm>
        </p:grpSpPr>
        <p:sp>
          <p:nvSpPr>
            <p:cNvPr id="36" name="Oval 35"/>
            <p:cNvSpPr/>
            <p:nvPr/>
          </p:nvSpPr>
          <p:spPr>
            <a:xfrm>
              <a:off x="3137102" y="2214534"/>
              <a:ext cx="260520" cy="271389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3169194" y="2260588"/>
              <a:ext cx="201998" cy="19737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</p:grpSp>
      <p:grpSp>
        <p:nvGrpSpPr>
          <p:cNvPr id="40985" name="Group 61"/>
          <p:cNvGrpSpPr>
            <a:grpSpLocks/>
          </p:cNvGrpSpPr>
          <p:nvPr/>
        </p:nvGrpSpPr>
        <p:grpSpPr bwMode="auto">
          <a:xfrm>
            <a:off x="4910138" y="3489724"/>
            <a:ext cx="163116" cy="196453"/>
            <a:chOff x="3137102" y="2214534"/>
            <a:chExt cx="260520" cy="271389"/>
          </a:xfrm>
        </p:grpSpPr>
        <p:sp>
          <p:nvSpPr>
            <p:cNvPr id="39" name="Oval 62"/>
            <p:cNvSpPr/>
            <p:nvPr/>
          </p:nvSpPr>
          <p:spPr>
            <a:xfrm>
              <a:off x="3137102" y="2214534"/>
              <a:ext cx="260520" cy="271389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3169430" y="2260588"/>
              <a:ext cx="201570" cy="19737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</p:grpSp>
      <p:grpSp>
        <p:nvGrpSpPr>
          <p:cNvPr id="40986" name="Group 55"/>
          <p:cNvGrpSpPr>
            <a:grpSpLocks/>
          </p:cNvGrpSpPr>
          <p:nvPr/>
        </p:nvGrpSpPr>
        <p:grpSpPr bwMode="auto">
          <a:xfrm>
            <a:off x="4651774" y="3464720"/>
            <a:ext cx="164306" cy="195263"/>
            <a:chOff x="3137102" y="2214534"/>
            <a:chExt cx="260520" cy="271389"/>
          </a:xfrm>
        </p:grpSpPr>
        <p:sp>
          <p:nvSpPr>
            <p:cNvPr id="42" name="Oval 41"/>
            <p:cNvSpPr/>
            <p:nvPr/>
          </p:nvSpPr>
          <p:spPr>
            <a:xfrm>
              <a:off x="3137102" y="2214534"/>
              <a:ext cx="260520" cy="271389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3169194" y="2260869"/>
              <a:ext cx="201998" cy="1969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</p:grpSp>
      <p:grpSp>
        <p:nvGrpSpPr>
          <p:cNvPr id="40987" name="Group 52"/>
          <p:cNvGrpSpPr>
            <a:grpSpLocks/>
          </p:cNvGrpSpPr>
          <p:nvPr/>
        </p:nvGrpSpPr>
        <p:grpSpPr bwMode="auto">
          <a:xfrm>
            <a:off x="4554143" y="3278981"/>
            <a:ext cx="163115" cy="196454"/>
            <a:chOff x="3137102" y="2214534"/>
            <a:chExt cx="260520" cy="271389"/>
          </a:xfrm>
        </p:grpSpPr>
        <p:sp>
          <p:nvSpPr>
            <p:cNvPr id="45" name="Oval 44"/>
            <p:cNvSpPr/>
            <p:nvPr/>
          </p:nvSpPr>
          <p:spPr>
            <a:xfrm>
              <a:off x="3137102" y="2214534"/>
              <a:ext cx="260520" cy="271389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3169429" y="2260588"/>
              <a:ext cx="201571" cy="19737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</p:grpSp>
      <p:grpSp>
        <p:nvGrpSpPr>
          <p:cNvPr id="40988" name="Group 49"/>
          <p:cNvGrpSpPr>
            <a:grpSpLocks/>
          </p:cNvGrpSpPr>
          <p:nvPr/>
        </p:nvGrpSpPr>
        <p:grpSpPr bwMode="auto">
          <a:xfrm>
            <a:off x="4683919" y="3048000"/>
            <a:ext cx="163116" cy="196454"/>
            <a:chOff x="3137102" y="2214534"/>
            <a:chExt cx="260520" cy="271389"/>
          </a:xfrm>
        </p:grpSpPr>
        <p:sp>
          <p:nvSpPr>
            <p:cNvPr id="48" name="Oval 47"/>
            <p:cNvSpPr/>
            <p:nvPr/>
          </p:nvSpPr>
          <p:spPr>
            <a:xfrm>
              <a:off x="3137102" y="2214534"/>
              <a:ext cx="260520" cy="271389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3169430" y="2260588"/>
              <a:ext cx="201570" cy="19737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</p:grpSp>
      <p:sp>
        <p:nvSpPr>
          <p:cNvPr id="50" name="Freeform 49"/>
          <p:cNvSpPr/>
          <p:nvPr/>
        </p:nvSpPr>
        <p:spPr>
          <a:xfrm>
            <a:off x="8097441" y="4664871"/>
            <a:ext cx="217884" cy="150019"/>
          </a:xfrm>
          <a:custGeom>
            <a:avLst/>
            <a:gdLst>
              <a:gd name="connsiteX0" fmla="*/ 152601 w 276845"/>
              <a:gd name="connsiteY0" fmla="*/ 41500 h 179557"/>
              <a:gd name="connsiteX1" fmla="*/ 124991 w 276845"/>
              <a:gd name="connsiteY1" fmla="*/ 82917 h 179557"/>
              <a:gd name="connsiteX2" fmla="*/ 166406 w 276845"/>
              <a:gd name="connsiteY2" fmla="*/ 96723 h 179557"/>
              <a:gd name="connsiteX3" fmla="*/ 235430 w 276845"/>
              <a:gd name="connsiteY3" fmla="*/ 82917 h 179557"/>
              <a:gd name="connsiteX4" fmla="*/ 207821 w 276845"/>
              <a:gd name="connsiteY4" fmla="*/ 55305 h 179557"/>
              <a:gd name="connsiteX5" fmla="*/ 111186 w 276845"/>
              <a:gd name="connsiteY5" fmla="*/ 27694 h 179557"/>
              <a:gd name="connsiteX6" fmla="*/ 14552 w 276845"/>
              <a:gd name="connsiteY6" fmla="*/ 41500 h 179557"/>
              <a:gd name="connsiteX7" fmla="*/ 42162 w 276845"/>
              <a:gd name="connsiteY7" fmla="*/ 96723 h 179557"/>
              <a:gd name="connsiteX8" fmla="*/ 83577 w 276845"/>
              <a:gd name="connsiteY8" fmla="*/ 110528 h 179557"/>
              <a:gd name="connsiteX9" fmla="*/ 166406 w 276845"/>
              <a:gd name="connsiteY9" fmla="*/ 124334 h 179557"/>
              <a:gd name="connsiteX10" fmla="*/ 249235 w 276845"/>
              <a:gd name="connsiteY10" fmla="*/ 110528 h 179557"/>
              <a:gd name="connsiteX11" fmla="*/ 249235 w 276845"/>
              <a:gd name="connsiteY11" fmla="*/ 13888 h 179557"/>
              <a:gd name="connsiteX12" fmla="*/ 207821 w 276845"/>
              <a:gd name="connsiteY12" fmla="*/ 82 h 179557"/>
              <a:gd name="connsiteX13" fmla="*/ 124991 w 276845"/>
              <a:gd name="connsiteY13" fmla="*/ 13888 h 179557"/>
              <a:gd name="connsiteX14" fmla="*/ 111186 w 276845"/>
              <a:gd name="connsiteY14" fmla="*/ 55305 h 179557"/>
              <a:gd name="connsiteX15" fmla="*/ 138796 w 276845"/>
              <a:gd name="connsiteY15" fmla="*/ 151946 h 179557"/>
              <a:gd name="connsiteX16" fmla="*/ 180211 w 276845"/>
              <a:gd name="connsiteY16" fmla="*/ 179557 h 179557"/>
              <a:gd name="connsiteX17" fmla="*/ 276845 w 276845"/>
              <a:gd name="connsiteY17" fmla="*/ 151946 h 179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76845" h="179557">
                <a:moveTo>
                  <a:pt x="152601" y="41500"/>
                </a:moveTo>
                <a:cubicBezTo>
                  <a:pt x="143398" y="55306"/>
                  <a:pt x="120967" y="66820"/>
                  <a:pt x="124991" y="82917"/>
                </a:cubicBezTo>
                <a:cubicBezTo>
                  <a:pt x="128520" y="97034"/>
                  <a:pt x="151854" y="96723"/>
                  <a:pt x="166406" y="96723"/>
                </a:cubicBezTo>
                <a:cubicBezTo>
                  <a:pt x="189870" y="96723"/>
                  <a:pt x="212422" y="87519"/>
                  <a:pt x="235430" y="82917"/>
                </a:cubicBezTo>
                <a:cubicBezTo>
                  <a:pt x="226227" y="73713"/>
                  <a:pt x="218982" y="62002"/>
                  <a:pt x="207821" y="55305"/>
                </a:cubicBezTo>
                <a:cubicBezTo>
                  <a:pt x="193679" y="46819"/>
                  <a:pt x="121495" y="30272"/>
                  <a:pt x="111186" y="27694"/>
                </a:cubicBezTo>
                <a:cubicBezTo>
                  <a:pt x="78975" y="32296"/>
                  <a:pt x="37559" y="18491"/>
                  <a:pt x="14552" y="41500"/>
                </a:cubicBezTo>
                <a:cubicBezTo>
                  <a:pt x="0" y="56053"/>
                  <a:pt x="27610" y="82170"/>
                  <a:pt x="42162" y="96723"/>
                </a:cubicBezTo>
                <a:cubicBezTo>
                  <a:pt x="52451" y="107013"/>
                  <a:pt x="69372" y="107371"/>
                  <a:pt x="83577" y="110528"/>
                </a:cubicBezTo>
                <a:cubicBezTo>
                  <a:pt x="110901" y="116600"/>
                  <a:pt x="138796" y="119732"/>
                  <a:pt x="166406" y="124334"/>
                </a:cubicBezTo>
                <a:cubicBezTo>
                  <a:pt x="194016" y="119732"/>
                  <a:pt x="224933" y="124416"/>
                  <a:pt x="249235" y="110528"/>
                </a:cubicBezTo>
                <a:cubicBezTo>
                  <a:pt x="275374" y="95591"/>
                  <a:pt x="258311" y="25234"/>
                  <a:pt x="249235" y="13888"/>
                </a:cubicBezTo>
                <a:cubicBezTo>
                  <a:pt x="240145" y="2525"/>
                  <a:pt x="221626" y="4684"/>
                  <a:pt x="207821" y="82"/>
                </a:cubicBezTo>
                <a:cubicBezTo>
                  <a:pt x="180211" y="4684"/>
                  <a:pt x="149294" y="0"/>
                  <a:pt x="124991" y="13888"/>
                </a:cubicBezTo>
                <a:cubicBezTo>
                  <a:pt x="112356" y="21108"/>
                  <a:pt x="111186" y="40753"/>
                  <a:pt x="111186" y="55305"/>
                </a:cubicBezTo>
                <a:cubicBezTo>
                  <a:pt x="111186" y="57785"/>
                  <a:pt x="132286" y="143808"/>
                  <a:pt x="138796" y="151946"/>
                </a:cubicBezTo>
                <a:cubicBezTo>
                  <a:pt x="149160" y="164902"/>
                  <a:pt x="166406" y="170353"/>
                  <a:pt x="180211" y="179557"/>
                </a:cubicBezTo>
                <a:cubicBezTo>
                  <a:pt x="259325" y="163733"/>
                  <a:pt x="228248" y="176244"/>
                  <a:pt x="276845" y="151946"/>
                </a:cubicBezTo>
              </a:path>
            </a:pathLst>
          </a:custGeom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4108848" y="2949181"/>
            <a:ext cx="219075" cy="150019"/>
          </a:xfrm>
          <a:custGeom>
            <a:avLst/>
            <a:gdLst>
              <a:gd name="connsiteX0" fmla="*/ 152601 w 276845"/>
              <a:gd name="connsiteY0" fmla="*/ 41500 h 179557"/>
              <a:gd name="connsiteX1" fmla="*/ 124991 w 276845"/>
              <a:gd name="connsiteY1" fmla="*/ 82917 h 179557"/>
              <a:gd name="connsiteX2" fmla="*/ 166406 w 276845"/>
              <a:gd name="connsiteY2" fmla="*/ 96723 h 179557"/>
              <a:gd name="connsiteX3" fmla="*/ 235430 w 276845"/>
              <a:gd name="connsiteY3" fmla="*/ 82917 h 179557"/>
              <a:gd name="connsiteX4" fmla="*/ 207821 w 276845"/>
              <a:gd name="connsiteY4" fmla="*/ 55305 h 179557"/>
              <a:gd name="connsiteX5" fmla="*/ 111186 w 276845"/>
              <a:gd name="connsiteY5" fmla="*/ 27694 h 179557"/>
              <a:gd name="connsiteX6" fmla="*/ 14552 w 276845"/>
              <a:gd name="connsiteY6" fmla="*/ 41500 h 179557"/>
              <a:gd name="connsiteX7" fmla="*/ 42162 w 276845"/>
              <a:gd name="connsiteY7" fmla="*/ 96723 h 179557"/>
              <a:gd name="connsiteX8" fmla="*/ 83577 w 276845"/>
              <a:gd name="connsiteY8" fmla="*/ 110528 h 179557"/>
              <a:gd name="connsiteX9" fmla="*/ 166406 w 276845"/>
              <a:gd name="connsiteY9" fmla="*/ 124334 h 179557"/>
              <a:gd name="connsiteX10" fmla="*/ 249235 w 276845"/>
              <a:gd name="connsiteY10" fmla="*/ 110528 h 179557"/>
              <a:gd name="connsiteX11" fmla="*/ 249235 w 276845"/>
              <a:gd name="connsiteY11" fmla="*/ 13888 h 179557"/>
              <a:gd name="connsiteX12" fmla="*/ 207821 w 276845"/>
              <a:gd name="connsiteY12" fmla="*/ 82 h 179557"/>
              <a:gd name="connsiteX13" fmla="*/ 124991 w 276845"/>
              <a:gd name="connsiteY13" fmla="*/ 13888 h 179557"/>
              <a:gd name="connsiteX14" fmla="*/ 111186 w 276845"/>
              <a:gd name="connsiteY14" fmla="*/ 55305 h 179557"/>
              <a:gd name="connsiteX15" fmla="*/ 138796 w 276845"/>
              <a:gd name="connsiteY15" fmla="*/ 151946 h 179557"/>
              <a:gd name="connsiteX16" fmla="*/ 180211 w 276845"/>
              <a:gd name="connsiteY16" fmla="*/ 179557 h 179557"/>
              <a:gd name="connsiteX17" fmla="*/ 276845 w 276845"/>
              <a:gd name="connsiteY17" fmla="*/ 151946 h 179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76845" h="179557">
                <a:moveTo>
                  <a:pt x="152601" y="41500"/>
                </a:moveTo>
                <a:cubicBezTo>
                  <a:pt x="143398" y="55306"/>
                  <a:pt x="120967" y="66820"/>
                  <a:pt x="124991" y="82917"/>
                </a:cubicBezTo>
                <a:cubicBezTo>
                  <a:pt x="128520" y="97034"/>
                  <a:pt x="151854" y="96723"/>
                  <a:pt x="166406" y="96723"/>
                </a:cubicBezTo>
                <a:cubicBezTo>
                  <a:pt x="189870" y="96723"/>
                  <a:pt x="212422" y="87519"/>
                  <a:pt x="235430" y="82917"/>
                </a:cubicBezTo>
                <a:cubicBezTo>
                  <a:pt x="226227" y="73713"/>
                  <a:pt x="218982" y="62002"/>
                  <a:pt x="207821" y="55305"/>
                </a:cubicBezTo>
                <a:cubicBezTo>
                  <a:pt x="193679" y="46819"/>
                  <a:pt x="121495" y="30272"/>
                  <a:pt x="111186" y="27694"/>
                </a:cubicBezTo>
                <a:cubicBezTo>
                  <a:pt x="78975" y="32296"/>
                  <a:pt x="37559" y="18491"/>
                  <a:pt x="14552" y="41500"/>
                </a:cubicBezTo>
                <a:cubicBezTo>
                  <a:pt x="0" y="56053"/>
                  <a:pt x="27610" y="82170"/>
                  <a:pt x="42162" y="96723"/>
                </a:cubicBezTo>
                <a:cubicBezTo>
                  <a:pt x="52451" y="107013"/>
                  <a:pt x="69372" y="107371"/>
                  <a:pt x="83577" y="110528"/>
                </a:cubicBezTo>
                <a:cubicBezTo>
                  <a:pt x="110901" y="116600"/>
                  <a:pt x="138796" y="119732"/>
                  <a:pt x="166406" y="124334"/>
                </a:cubicBezTo>
                <a:cubicBezTo>
                  <a:pt x="194016" y="119732"/>
                  <a:pt x="224933" y="124416"/>
                  <a:pt x="249235" y="110528"/>
                </a:cubicBezTo>
                <a:cubicBezTo>
                  <a:pt x="275374" y="95591"/>
                  <a:pt x="258311" y="25234"/>
                  <a:pt x="249235" y="13888"/>
                </a:cubicBezTo>
                <a:cubicBezTo>
                  <a:pt x="240145" y="2525"/>
                  <a:pt x="221626" y="4684"/>
                  <a:pt x="207821" y="82"/>
                </a:cubicBezTo>
                <a:cubicBezTo>
                  <a:pt x="180211" y="4684"/>
                  <a:pt x="149294" y="0"/>
                  <a:pt x="124991" y="13888"/>
                </a:cubicBezTo>
                <a:cubicBezTo>
                  <a:pt x="112356" y="21108"/>
                  <a:pt x="111186" y="40753"/>
                  <a:pt x="111186" y="55305"/>
                </a:cubicBezTo>
                <a:cubicBezTo>
                  <a:pt x="111186" y="57785"/>
                  <a:pt x="132286" y="143808"/>
                  <a:pt x="138796" y="151946"/>
                </a:cubicBezTo>
                <a:cubicBezTo>
                  <a:pt x="149160" y="164902"/>
                  <a:pt x="166406" y="170353"/>
                  <a:pt x="180211" y="179557"/>
                </a:cubicBezTo>
                <a:cubicBezTo>
                  <a:pt x="259325" y="163733"/>
                  <a:pt x="228248" y="176244"/>
                  <a:pt x="276845" y="151946"/>
                </a:cubicBezTo>
              </a:path>
            </a:pathLst>
          </a:custGeom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40991" name="TextBox 45"/>
          <p:cNvSpPr txBox="1">
            <a:spLocks noChangeArrowheads="1"/>
          </p:cNvSpPr>
          <p:nvPr/>
        </p:nvSpPr>
        <p:spPr bwMode="auto">
          <a:xfrm>
            <a:off x="6472240" y="3214690"/>
            <a:ext cx="61555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750" dirty="0">
                <a:latin typeface="Calibri" charset="0"/>
              </a:rPr>
              <a:t>IL-17A</a:t>
            </a:r>
          </a:p>
          <a:p>
            <a:pPr eaLnBrk="1" hangingPunct="1"/>
            <a:r>
              <a:rPr lang="en-US" altLang="en-US" sz="750" dirty="0">
                <a:latin typeface="Calibri" charset="0"/>
              </a:rPr>
              <a:t>IL-17F</a:t>
            </a:r>
          </a:p>
          <a:p>
            <a:pPr eaLnBrk="1" hangingPunct="1"/>
            <a:r>
              <a:rPr lang="en-US" altLang="en-US" sz="750" dirty="0">
                <a:solidFill>
                  <a:srgbClr val="FF0000"/>
                </a:solidFill>
                <a:latin typeface="Calibri" charset="0"/>
              </a:rPr>
              <a:t>GM-CSF</a:t>
            </a:r>
          </a:p>
          <a:p>
            <a:pPr eaLnBrk="1" hangingPunct="1"/>
            <a:r>
              <a:rPr lang="en-US" altLang="en-US" sz="750" dirty="0">
                <a:latin typeface="Calibri" charset="0"/>
              </a:rPr>
              <a:t>IL-21</a:t>
            </a:r>
          </a:p>
          <a:p>
            <a:pPr eaLnBrk="1" hangingPunct="1"/>
            <a:r>
              <a:rPr lang="en-US" altLang="en-US" sz="750" dirty="0">
                <a:latin typeface="Calibri" charset="0"/>
              </a:rPr>
              <a:t>IL-22</a:t>
            </a:r>
          </a:p>
          <a:p>
            <a:pPr eaLnBrk="1" hangingPunct="1"/>
            <a:r>
              <a:rPr lang="en-US" altLang="en-US" sz="750" dirty="0" err="1">
                <a:latin typeface="Calibri" charset="0"/>
              </a:rPr>
              <a:t>TNF</a:t>
            </a:r>
            <a:r>
              <a:rPr lang="en-US" altLang="en-US" sz="750" dirty="0" err="1">
                <a:latin typeface="Symbol" charset="2"/>
              </a:rPr>
              <a:t>a</a:t>
            </a:r>
            <a:endParaRPr lang="en-US" altLang="en-US" sz="750" dirty="0">
              <a:latin typeface="Symbol" charset="2"/>
            </a:endParaRPr>
          </a:p>
          <a:p>
            <a:pPr eaLnBrk="1" hangingPunct="1"/>
            <a:r>
              <a:rPr lang="en-US" altLang="en-US" sz="750" dirty="0">
                <a:latin typeface="Calibri" charset="0"/>
              </a:rPr>
              <a:t>CXCL8</a:t>
            </a:r>
          </a:p>
          <a:p>
            <a:pPr eaLnBrk="1" hangingPunct="1"/>
            <a:endParaRPr lang="en-US" altLang="en-US" sz="75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40992" name="TextBox 53"/>
          <p:cNvSpPr txBox="1">
            <a:spLocks noChangeArrowheads="1"/>
          </p:cNvSpPr>
          <p:nvPr/>
        </p:nvSpPr>
        <p:spPr bwMode="auto">
          <a:xfrm>
            <a:off x="7382731" y="3004142"/>
            <a:ext cx="59096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825" dirty="0">
                <a:latin typeface="Calibri" charset="0"/>
              </a:rPr>
              <a:t>Neuron</a:t>
            </a:r>
          </a:p>
        </p:txBody>
      </p:sp>
      <p:sp>
        <p:nvSpPr>
          <p:cNvPr id="40993" name="TextBox 54"/>
          <p:cNvSpPr txBox="1">
            <a:spLocks noChangeArrowheads="1"/>
          </p:cNvSpPr>
          <p:nvPr/>
        </p:nvSpPr>
        <p:spPr bwMode="auto">
          <a:xfrm>
            <a:off x="7023497" y="2035971"/>
            <a:ext cx="627272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750" dirty="0">
                <a:latin typeface="Calibri" charset="0"/>
              </a:rPr>
              <a:t>Microglia</a:t>
            </a:r>
          </a:p>
        </p:txBody>
      </p:sp>
      <p:sp>
        <p:nvSpPr>
          <p:cNvPr id="40994" name="TextBox 55"/>
          <p:cNvSpPr txBox="1">
            <a:spLocks noChangeArrowheads="1"/>
          </p:cNvSpPr>
          <p:nvPr/>
        </p:nvSpPr>
        <p:spPr bwMode="auto">
          <a:xfrm>
            <a:off x="7722396" y="4501754"/>
            <a:ext cx="759619" cy="1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675">
                <a:solidFill>
                  <a:schemeClr val="bg1"/>
                </a:solidFill>
                <a:latin typeface="Calibri" charset="0"/>
              </a:rPr>
              <a:t>Oligodendrocyte</a:t>
            </a:r>
          </a:p>
        </p:txBody>
      </p:sp>
      <p:sp>
        <p:nvSpPr>
          <p:cNvPr id="80" name="Freeform 79"/>
          <p:cNvSpPr/>
          <p:nvPr/>
        </p:nvSpPr>
        <p:spPr>
          <a:xfrm>
            <a:off x="6628210" y="2663431"/>
            <a:ext cx="217884" cy="150019"/>
          </a:xfrm>
          <a:custGeom>
            <a:avLst/>
            <a:gdLst>
              <a:gd name="connsiteX0" fmla="*/ 152601 w 276845"/>
              <a:gd name="connsiteY0" fmla="*/ 41500 h 179557"/>
              <a:gd name="connsiteX1" fmla="*/ 124991 w 276845"/>
              <a:gd name="connsiteY1" fmla="*/ 82917 h 179557"/>
              <a:gd name="connsiteX2" fmla="*/ 166406 w 276845"/>
              <a:gd name="connsiteY2" fmla="*/ 96723 h 179557"/>
              <a:gd name="connsiteX3" fmla="*/ 235430 w 276845"/>
              <a:gd name="connsiteY3" fmla="*/ 82917 h 179557"/>
              <a:gd name="connsiteX4" fmla="*/ 207821 w 276845"/>
              <a:gd name="connsiteY4" fmla="*/ 55305 h 179557"/>
              <a:gd name="connsiteX5" fmla="*/ 111186 w 276845"/>
              <a:gd name="connsiteY5" fmla="*/ 27694 h 179557"/>
              <a:gd name="connsiteX6" fmla="*/ 14552 w 276845"/>
              <a:gd name="connsiteY6" fmla="*/ 41500 h 179557"/>
              <a:gd name="connsiteX7" fmla="*/ 42162 w 276845"/>
              <a:gd name="connsiteY7" fmla="*/ 96723 h 179557"/>
              <a:gd name="connsiteX8" fmla="*/ 83577 w 276845"/>
              <a:gd name="connsiteY8" fmla="*/ 110528 h 179557"/>
              <a:gd name="connsiteX9" fmla="*/ 166406 w 276845"/>
              <a:gd name="connsiteY9" fmla="*/ 124334 h 179557"/>
              <a:gd name="connsiteX10" fmla="*/ 249235 w 276845"/>
              <a:gd name="connsiteY10" fmla="*/ 110528 h 179557"/>
              <a:gd name="connsiteX11" fmla="*/ 249235 w 276845"/>
              <a:gd name="connsiteY11" fmla="*/ 13888 h 179557"/>
              <a:gd name="connsiteX12" fmla="*/ 207821 w 276845"/>
              <a:gd name="connsiteY12" fmla="*/ 82 h 179557"/>
              <a:gd name="connsiteX13" fmla="*/ 124991 w 276845"/>
              <a:gd name="connsiteY13" fmla="*/ 13888 h 179557"/>
              <a:gd name="connsiteX14" fmla="*/ 111186 w 276845"/>
              <a:gd name="connsiteY14" fmla="*/ 55305 h 179557"/>
              <a:gd name="connsiteX15" fmla="*/ 138796 w 276845"/>
              <a:gd name="connsiteY15" fmla="*/ 151946 h 179557"/>
              <a:gd name="connsiteX16" fmla="*/ 180211 w 276845"/>
              <a:gd name="connsiteY16" fmla="*/ 179557 h 179557"/>
              <a:gd name="connsiteX17" fmla="*/ 276845 w 276845"/>
              <a:gd name="connsiteY17" fmla="*/ 151946 h 179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76845" h="179557">
                <a:moveTo>
                  <a:pt x="152601" y="41500"/>
                </a:moveTo>
                <a:cubicBezTo>
                  <a:pt x="143398" y="55306"/>
                  <a:pt x="120967" y="66820"/>
                  <a:pt x="124991" y="82917"/>
                </a:cubicBezTo>
                <a:cubicBezTo>
                  <a:pt x="128520" y="97034"/>
                  <a:pt x="151854" y="96723"/>
                  <a:pt x="166406" y="96723"/>
                </a:cubicBezTo>
                <a:cubicBezTo>
                  <a:pt x="189870" y="96723"/>
                  <a:pt x="212422" y="87519"/>
                  <a:pt x="235430" y="82917"/>
                </a:cubicBezTo>
                <a:cubicBezTo>
                  <a:pt x="226227" y="73713"/>
                  <a:pt x="218982" y="62002"/>
                  <a:pt x="207821" y="55305"/>
                </a:cubicBezTo>
                <a:cubicBezTo>
                  <a:pt x="193679" y="46819"/>
                  <a:pt x="121495" y="30272"/>
                  <a:pt x="111186" y="27694"/>
                </a:cubicBezTo>
                <a:cubicBezTo>
                  <a:pt x="78975" y="32296"/>
                  <a:pt x="37559" y="18491"/>
                  <a:pt x="14552" y="41500"/>
                </a:cubicBezTo>
                <a:cubicBezTo>
                  <a:pt x="0" y="56053"/>
                  <a:pt x="27610" y="82170"/>
                  <a:pt x="42162" y="96723"/>
                </a:cubicBezTo>
                <a:cubicBezTo>
                  <a:pt x="52451" y="107013"/>
                  <a:pt x="69372" y="107371"/>
                  <a:pt x="83577" y="110528"/>
                </a:cubicBezTo>
                <a:cubicBezTo>
                  <a:pt x="110901" y="116600"/>
                  <a:pt x="138796" y="119732"/>
                  <a:pt x="166406" y="124334"/>
                </a:cubicBezTo>
                <a:cubicBezTo>
                  <a:pt x="194016" y="119732"/>
                  <a:pt x="224933" y="124416"/>
                  <a:pt x="249235" y="110528"/>
                </a:cubicBezTo>
                <a:cubicBezTo>
                  <a:pt x="275374" y="95591"/>
                  <a:pt x="258311" y="25234"/>
                  <a:pt x="249235" y="13888"/>
                </a:cubicBezTo>
                <a:cubicBezTo>
                  <a:pt x="240145" y="2525"/>
                  <a:pt x="221626" y="4684"/>
                  <a:pt x="207821" y="82"/>
                </a:cubicBezTo>
                <a:cubicBezTo>
                  <a:pt x="180211" y="4684"/>
                  <a:pt x="149294" y="0"/>
                  <a:pt x="124991" y="13888"/>
                </a:cubicBezTo>
                <a:cubicBezTo>
                  <a:pt x="112356" y="21108"/>
                  <a:pt x="111186" y="40753"/>
                  <a:pt x="111186" y="55305"/>
                </a:cubicBezTo>
                <a:cubicBezTo>
                  <a:pt x="111186" y="57785"/>
                  <a:pt x="132286" y="143808"/>
                  <a:pt x="138796" y="151946"/>
                </a:cubicBezTo>
                <a:cubicBezTo>
                  <a:pt x="149160" y="164902"/>
                  <a:pt x="166406" y="170353"/>
                  <a:pt x="180211" y="179557"/>
                </a:cubicBezTo>
                <a:cubicBezTo>
                  <a:pt x="259325" y="163733"/>
                  <a:pt x="228248" y="176244"/>
                  <a:pt x="276845" y="151946"/>
                </a:cubicBezTo>
              </a:path>
            </a:pathLst>
          </a:custGeom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grpSp>
        <p:nvGrpSpPr>
          <p:cNvPr id="40996" name="Group 166"/>
          <p:cNvGrpSpPr>
            <a:grpSpLocks/>
          </p:cNvGrpSpPr>
          <p:nvPr/>
        </p:nvGrpSpPr>
        <p:grpSpPr bwMode="auto">
          <a:xfrm>
            <a:off x="9035655" y="3153968"/>
            <a:ext cx="316706" cy="326231"/>
            <a:chOff x="3712418" y="1541490"/>
            <a:chExt cx="401636" cy="390800"/>
          </a:xfrm>
        </p:grpSpPr>
        <p:sp>
          <p:nvSpPr>
            <p:cNvPr id="82" name="Oval 81"/>
            <p:cNvSpPr/>
            <p:nvPr/>
          </p:nvSpPr>
          <p:spPr>
            <a:xfrm>
              <a:off x="3712418" y="1541490"/>
              <a:ext cx="401636" cy="3908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3842270" y="1628492"/>
              <a:ext cx="196288" cy="21679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</p:grpSp>
      <p:grpSp>
        <p:nvGrpSpPr>
          <p:cNvPr id="40997" name="Group 202"/>
          <p:cNvGrpSpPr>
            <a:grpSpLocks/>
          </p:cNvGrpSpPr>
          <p:nvPr/>
        </p:nvGrpSpPr>
        <p:grpSpPr bwMode="auto">
          <a:xfrm>
            <a:off x="9104711" y="2293145"/>
            <a:ext cx="297656" cy="195263"/>
            <a:chOff x="2637276" y="3590027"/>
            <a:chExt cx="207074" cy="234699"/>
          </a:xfrm>
        </p:grpSpPr>
        <p:sp>
          <p:nvSpPr>
            <p:cNvPr id="85" name="Oval 84"/>
            <p:cNvSpPr/>
            <p:nvPr/>
          </p:nvSpPr>
          <p:spPr>
            <a:xfrm>
              <a:off x="2637276" y="3590027"/>
              <a:ext cx="207074" cy="234699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2662953" y="3630098"/>
              <a:ext cx="159861" cy="1703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</p:grpSp>
      <p:grpSp>
        <p:nvGrpSpPr>
          <p:cNvPr id="40998" name="Group 205"/>
          <p:cNvGrpSpPr>
            <a:grpSpLocks/>
          </p:cNvGrpSpPr>
          <p:nvPr/>
        </p:nvGrpSpPr>
        <p:grpSpPr bwMode="auto">
          <a:xfrm rot="9872454">
            <a:off x="8059342" y="2626519"/>
            <a:ext cx="157163" cy="63104"/>
            <a:chOff x="4005503" y="3406775"/>
            <a:chExt cx="452197" cy="180975"/>
          </a:xfrm>
        </p:grpSpPr>
        <p:cxnSp>
          <p:nvCxnSpPr>
            <p:cNvPr id="88" name="Straight Connector 87"/>
            <p:cNvCxnSpPr/>
            <p:nvPr/>
          </p:nvCxnSpPr>
          <p:spPr>
            <a:xfrm>
              <a:off x="4006885" y="3473912"/>
              <a:ext cx="369979" cy="0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4029295" y="3508432"/>
              <a:ext cx="369979" cy="0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4386793" y="3510970"/>
              <a:ext cx="75366" cy="68292"/>
            </a:xfrm>
            <a:prstGeom prst="line">
              <a:avLst/>
            </a:prstGeom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4376829" y="3406426"/>
              <a:ext cx="82218" cy="68292"/>
            </a:xfrm>
            <a:prstGeom prst="line">
              <a:avLst/>
            </a:prstGeom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Freeform 91"/>
          <p:cNvSpPr/>
          <p:nvPr/>
        </p:nvSpPr>
        <p:spPr>
          <a:xfrm>
            <a:off x="7837886" y="2640808"/>
            <a:ext cx="219075" cy="150019"/>
          </a:xfrm>
          <a:custGeom>
            <a:avLst/>
            <a:gdLst>
              <a:gd name="connsiteX0" fmla="*/ 152601 w 276845"/>
              <a:gd name="connsiteY0" fmla="*/ 41500 h 179557"/>
              <a:gd name="connsiteX1" fmla="*/ 124991 w 276845"/>
              <a:gd name="connsiteY1" fmla="*/ 82917 h 179557"/>
              <a:gd name="connsiteX2" fmla="*/ 166406 w 276845"/>
              <a:gd name="connsiteY2" fmla="*/ 96723 h 179557"/>
              <a:gd name="connsiteX3" fmla="*/ 235430 w 276845"/>
              <a:gd name="connsiteY3" fmla="*/ 82917 h 179557"/>
              <a:gd name="connsiteX4" fmla="*/ 207821 w 276845"/>
              <a:gd name="connsiteY4" fmla="*/ 55305 h 179557"/>
              <a:gd name="connsiteX5" fmla="*/ 111186 w 276845"/>
              <a:gd name="connsiteY5" fmla="*/ 27694 h 179557"/>
              <a:gd name="connsiteX6" fmla="*/ 14552 w 276845"/>
              <a:gd name="connsiteY6" fmla="*/ 41500 h 179557"/>
              <a:gd name="connsiteX7" fmla="*/ 42162 w 276845"/>
              <a:gd name="connsiteY7" fmla="*/ 96723 h 179557"/>
              <a:gd name="connsiteX8" fmla="*/ 83577 w 276845"/>
              <a:gd name="connsiteY8" fmla="*/ 110528 h 179557"/>
              <a:gd name="connsiteX9" fmla="*/ 166406 w 276845"/>
              <a:gd name="connsiteY9" fmla="*/ 124334 h 179557"/>
              <a:gd name="connsiteX10" fmla="*/ 249235 w 276845"/>
              <a:gd name="connsiteY10" fmla="*/ 110528 h 179557"/>
              <a:gd name="connsiteX11" fmla="*/ 249235 w 276845"/>
              <a:gd name="connsiteY11" fmla="*/ 13888 h 179557"/>
              <a:gd name="connsiteX12" fmla="*/ 207821 w 276845"/>
              <a:gd name="connsiteY12" fmla="*/ 82 h 179557"/>
              <a:gd name="connsiteX13" fmla="*/ 124991 w 276845"/>
              <a:gd name="connsiteY13" fmla="*/ 13888 h 179557"/>
              <a:gd name="connsiteX14" fmla="*/ 111186 w 276845"/>
              <a:gd name="connsiteY14" fmla="*/ 55305 h 179557"/>
              <a:gd name="connsiteX15" fmla="*/ 138796 w 276845"/>
              <a:gd name="connsiteY15" fmla="*/ 151946 h 179557"/>
              <a:gd name="connsiteX16" fmla="*/ 180211 w 276845"/>
              <a:gd name="connsiteY16" fmla="*/ 179557 h 179557"/>
              <a:gd name="connsiteX17" fmla="*/ 276845 w 276845"/>
              <a:gd name="connsiteY17" fmla="*/ 151946 h 179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76845" h="179557">
                <a:moveTo>
                  <a:pt x="152601" y="41500"/>
                </a:moveTo>
                <a:cubicBezTo>
                  <a:pt x="143398" y="55306"/>
                  <a:pt x="120967" y="66820"/>
                  <a:pt x="124991" y="82917"/>
                </a:cubicBezTo>
                <a:cubicBezTo>
                  <a:pt x="128520" y="97034"/>
                  <a:pt x="151854" y="96723"/>
                  <a:pt x="166406" y="96723"/>
                </a:cubicBezTo>
                <a:cubicBezTo>
                  <a:pt x="189870" y="96723"/>
                  <a:pt x="212422" y="87519"/>
                  <a:pt x="235430" y="82917"/>
                </a:cubicBezTo>
                <a:cubicBezTo>
                  <a:pt x="226227" y="73713"/>
                  <a:pt x="218982" y="62002"/>
                  <a:pt x="207821" y="55305"/>
                </a:cubicBezTo>
                <a:cubicBezTo>
                  <a:pt x="193679" y="46819"/>
                  <a:pt x="121495" y="30272"/>
                  <a:pt x="111186" y="27694"/>
                </a:cubicBezTo>
                <a:cubicBezTo>
                  <a:pt x="78975" y="32296"/>
                  <a:pt x="37559" y="18491"/>
                  <a:pt x="14552" y="41500"/>
                </a:cubicBezTo>
                <a:cubicBezTo>
                  <a:pt x="0" y="56053"/>
                  <a:pt x="27610" y="82170"/>
                  <a:pt x="42162" y="96723"/>
                </a:cubicBezTo>
                <a:cubicBezTo>
                  <a:pt x="52451" y="107013"/>
                  <a:pt x="69372" y="107371"/>
                  <a:pt x="83577" y="110528"/>
                </a:cubicBezTo>
                <a:cubicBezTo>
                  <a:pt x="110901" y="116600"/>
                  <a:pt x="138796" y="119732"/>
                  <a:pt x="166406" y="124334"/>
                </a:cubicBezTo>
                <a:cubicBezTo>
                  <a:pt x="194016" y="119732"/>
                  <a:pt x="224933" y="124416"/>
                  <a:pt x="249235" y="110528"/>
                </a:cubicBezTo>
                <a:cubicBezTo>
                  <a:pt x="275374" y="95591"/>
                  <a:pt x="258311" y="25234"/>
                  <a:pt x="249235" y="13888"/>
                </a:cubicBezTo>
                <a:cubicBezTo>
                  <a:pt x="240145" y="2525"/>
                  <a:pt x="221626" y="4684"/>
                  <a:pt x="207821" y="82"/>
                </a:cubicBezTo>
                <a:cubicBezTo>
                  <a:pt x="180211" y="4684"/>
                  <a:pt x="149294" y="0"/>
                  <a:pt x="124991" y="13888"/>
                </a:cubicBezTo>
                <a:cubicBezTo>
                  <a:pt x="112356" y="21108"/>
                  <a:pt x="111186" y="40753"/>
                  <a:pt x="111186" y="55305"/>
                </a:cubicBezTo>
                <a:cubicBezTo>
                  <a:pt x="111186" y="57785"/>
                  <a:pt x="132286" y="143808"/>
                  <a:pt x="138796" y="151946"/>
                </a:cubicBezTo>
                <a:cubicBezTo>
                  <a:pt x="149160" y="164902"/>
                  <a:pt x="166406" y="170353"/>
                  <a:pt x="180211" y="179557"/>
                </a:cubicBezTo>
                <a:cubicBezTo>
                  <a:pt x="259325" y="163733"/>
                  <a:pt x="228248" y="176244"/>
                  <a:pt x="276845" y="151946"/>
                </a:cubicBezTo>
              </a:path>
            </a:pathLst>
          </a:custGeom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bg1"/>
              </a:solidFill>
            </a:endParaRPr>
          </a:p>
        </p:txBody>
      </p:sp>
      <p:grpSp>
        <p:nvGrpSpPr>
          <p:cNvPr id="41000" name="Group 217"/>
          <p:cNvGrpSpPr>
            <a:grpSpLocks/>
          </p:cNvGrpSpPr>
          <p:nvPr/>
        </p:nvGrpSpPr>
        <p:grpSpPr bwMode="auto">
          <a:xfrm rot="8966855">
            <a:off x="8353426" y="2608661"/>
            <a:ext cx="157163" cy="64294"/>
            <a:chOff x="4005503" y="3406775"/>
            <a:chExt cx="452197" cy="180975"/>
          </a:xfrm>
        </p:grpSpPr>
        <p:cxnSp>
          <p:nvCxnSpPr>
            <p:cNvPr id="94" name="Straight Connector 93"/>
            <p:cNvCxnSpPr/>
            <p:nvPr/>
          </p:nvCxnSpPr>
          <p:spPr>
            <a:xfrm>
              <a:off x="4006518" y="3478001"/>
              <a:ext cx="369979" cy="0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4004377" y="3624919"/>
              <a:ext cx="369979" cy="3352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4372902" y="3633535"/>
              <a:ext cx="75366" cy="70380"/>
            </a:xfrm>
            <a:prstGeom prst="line">
              <a:avLst/>
            </a:prstGeom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V="1">
              <a:off x="4376257" y="3516809"/>
              <a:ext cx="82218" cy="70378"/>
            </a:xfrm>
            <a:prstGeom prst="line">
              <a:avLst/>
            </a:prstGeom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001" name="Group 222"/>
          <p:cNvGrpSpPr>
            <a:grpSpLocks/>
          </p:cNvGrpSpPr>
          <p:nvPr/>
        </p:nvGrpSpPr>
        <p:grpSpPr bwMode="auto">
          <a:xfrm rot="-9385822">
            <a:off x="8246270" y="2103837"/>
            <a:ext cx="157163" cy="63103"/>
            <a:chOff x="4005503" y="3406775"/>
            <a:chExt cx="452197" cy="180975"/>
          </a:xfrm>
        </p:grpSpPr>
        <p:cxnSp>
          <p:nvCxnSpPr>
            <p:cNvPr id="99" name="Straight Connector 98"/>
            <p:cNvCxnSpPr/>
            <p:nvPr/>
          </p:nvCxnSpPr>
          <p:spPr>
            <a:xfrm>
              <a:off x="4020869" y="3446988"/>
              <a:ext cx="369979" cy="0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4047928" y="3457574"/>
              <a:ext cx="369979" cy="0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4376195" y="3512381"/>
              <a:ext cx="75366" cy="68293"/>
            </a:xfrm>
            <a:prstGeom prst="line">
              <a:avLst/>
            </a:prstGeom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V="1">
              <a:off x="4389964" y="3389417"/>
              <a:ext cx="82218" cy="68293"/>
            </a:xfrm>
            <a:prstGeom prst="line">
              <a:avLst/>
            </a:prstGeom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002" name="Group 227"/>
          <p:cNvGrpSpPr>
            <a:grpSpLocks/>
          </p:cNvGrpSpPr>
          <p:nvPr/>
        </p:nvGrpSpPr>
        <p:grpSpPr bwMode="auto">
          <a:xfrm rot="10591579">
            <a:off x="8133160" y="2449118"/>
            <a:ext cx="155972" cy="63103"/>
            <a:chOff x="4005503" y="3406775"/>
            <a:chExt cx="452197" cy="180975"/>
          </a:xfrm>
        </p:grpSpPr>
        <p:cxnSp>
          <p:nvCxnSpPr>
            <p:cNvPr id="104" name="Straight Connector 103"/>
            <p:cNvCxnSpPr/>
            <p:nvPr/>
          </p:nvCxnSpPr>
          <p:spPr>
            <a:xfrm>
              <a:off x="4064368" y="3438443"/>
              <a:ext cx="369352" cy="0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058202" y="3482546"/>
              <a:ext cx="369354" cy="0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4318870" y="3479188"/>
              <a:ext cx="75942" cy="68293"/>
            </a:xfrm>
            <a:prstGeom prst="line">
              <a:avLst/>
            </a:prstGeom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4322321" y="3366713"/>
              <a:ext cx="82845" cy="68293"/>
            </a:xfrm>
            <a:prstGeom prst="line">
              <a:avLst/>
            </a:prstGeom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003" name="Group 232"/>
          <p:cNvGrpSpPr>
            <a:grpSpLocks/>
          </p:cNvGrpSpPr>
          <p:nvPr/>
        </p:nvGrpSpPr>
        <p:grpSpPr bwMode="auto">
          <a:xfrm rot="10319837">
            <a:off x="8151020" y="2430068"/>
            <a:ext cx="155972" cy="63103"/>
            <a:chOff x="4005503" y="3406775"/>
            <a:chExt cx="452197" cy="180975"/>
          </a:xfrm>
        </p:grpSpPr>
        <p:cxnSp>
          <p:nvCxnSpPr>
            <p:cNvPr id="109" name="Straight Connector 108"/>
            <p:cNvCxnSpPr/>
            <p:nvPr/>
          </p:nvCxnSpPr>
          <p:spPr>
            <a:xfrm>
              <a:off x="4046523" y="3426518"/>
              <a:ext cx="369350" cy="0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4049569" y="3478664"/>
              <a:ext cx="369352" cy="0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4325955" y="3476346"/>
              <a:ext cx="75941" cy="68293"/>
            </a:xfrm>
            <a:prstGeom prst="line">
              <a:avLst/>
            </a:prstGeom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V="1">
              <a:off x="4325169" y="3359477"/>
              <a:ext cx="82845" cy="68293"/>
            </a:xfrm>
            <a:prstGeom prst="line">
              <a:avLst/>
            </a:prstGeom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004" name="Group 237"/>
          <p:cNvGrpSpPr>
            <a:grpSpLocks/>
          </p:cNvGrpSpPr>
          <p:nvPr/>
        </p:nvGrpSpPr>
        <p:grpSpPr bwMode="auto">
          <a:xfrm rot="-10539535">
            <a:off x="8136733" y="2295525"/>
            <a:ext cx="155972" cy="63104"/>
            <a:chOff x="4005503" y="3406775"/>
            <a:chExt cx="452197" cy="180975"/>
          </a:xfrm>
        </p:grpSpPr>
        <p:cxnSp>
          <p:nvCxnSpPr>
            <p:cNvPr id="114" name="Straight Connector 113"/>
            <p:cNvCxnSpPr/>
            <p:nvPr/>
          </p:nvCxnSpPr>
          <p:spPr>
            <a:xfrm>
              <a:off x="4007105" y="3474570"/>
              <a:ext cx="369350" cy="0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4007059" y="3519090"/>
              <a:ext cx="369352" cy="0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4324403" y="3475556"/>
              <a:ext cx="75941" cy="68292"/>
            </a:xfrm>
            <a:prstGeom prst="line">
              <a:avLst/>
            </a:prstGeom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flipV="1">
              <a:off x="4374500" y="3406470"/>
              <a:ext cx="82845" cy="68292"/>
            </a:xfrm>
            <a:prstGeom prst="line">
              <a:avLst/>
            </a:prstGeom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005" name="Group 242"/>
          <p:cNvGrpSpPr>
            <a:grpSpLocks/>
          </p:cNvGrpSpPr>
          <p:nvPr/>
        </p:nvGrpSpPr>
        <p:grpSpPr bwMode="auto">
          <a:xfrm rot="6805584">
            <a:off x="8168284" y="2660452"/>
            <a:ext cx="157163" cy="63104"/>
            <a:chOff x="4005503" y="3406775"/>
            <a:chExt cx="452197" cy="180975"/>
          </a:xfrm>
        </p:grpSpPr>
        <p:cxnSp>
          <p:nvCxnSpPr>
            <p:cNvPr id="119" name="Straight Connector 118"/>
            <p:cNvCxnSpPr/>
            <p:nvPr/>
          </p:nvCxnSpPr>
          <p:spPr>
            <a:xfrm>
              <a:off x="3983274" y="3463214"/>
              <a:ext cx="369979" cy="0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3983902" y="3507599"/>
              <a:ext cx="369979" cy="0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4371147" y="3518684"/>
              <a:ext cx="75366" cy="68292"/>
            </a:xfrm>
            <a:prstGeom prst="line">
              <a:avLst/>
            </a:prstGeom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V="1">
              <a:off x="4350542" y="3384691"/>
              <a:ext cx="82218" cy="68292"/>
            </a:xfrm>
            <a:prstGeom prst="line">
              <a:avLst/>
            </a:prstGeom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Oval 122"/>
          <p:cNvSpPr/>
          <p:nvPr/>
        </p:nvSpPr>
        <p:spPr>
          <a:xfrm>
            <a:off x="8386762" y="2265761"/>
            <a:ext cx="367904" cy="254794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8479632" y="2314576"/>
            <a:ext cx="229791" cy="142875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41009" name="TextBox 253"/>
          <p:cNvSpPr txBox="1">
            <a:spLocks noChangeArrowheads="1"/>
          </p:cNvSpPr>
          <p:nvPr/>
        </p:nvSpPr>
        <p:spPr bwMode="auto">
          <a:xfrm>
            <a:off x="3275410" y="5281613"/>
            <a:ext cx="37863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900">
                <a:latin typeface="Calibri" charset="0"/>
              </a:rPr>
              <a:t>Skin</a:t>
            </a:r>
          </a:p>
        </p:txBody>
      </p:sp>
      <p:grpSp>
        <p:nvGrpSpPr>
          <p:cNvPr id="41010" name="Group 29"/>
          <p:cNvGrpSpPr>
            <a:grpSpLocks/>
          </p:cNvGrpSpPr>
          <p:nvPr/>
        </p:nvGrpSpPr>
        <p:grpSpPr bwMode="auto">
          <a:xfrm>
            <a:off x="3278982" y="3006329"/>
            <a:ext cx="328613" cy="361950"/>
            <a:chOff x="4950544" y="2285942"/>
            <a:chExt cx="888915" cy="834154"/>
          </a:xfrm>
        </p:grpSpPr>
        <p:sp>
          <p:nvSpPr>
            <p:cNvPr id="128" name="Freeform 30"/>
            <p:cNvSpPr/>
            <p:nvPr/>
          </p:nvSpPr>
          <p:spPr>
            <a:xfrm>
              <a:off x="4950544" y="2285942"/>
              <a:ext cx="888915" cy="834154"/>
            </a:xfrm>
            <a:custGeom>
              <a:avLst/>
              <a:gdLst>
                <a:gd name="connsiteX0" fmla="*/ 309111 w 840293"/>
                <a:gd name="connsiteY0" fmla="*/ 419982 h 768009"/>
                <a:gd name="connsiteX1" fmla="*/ 281501 w 840293"/>
                <a:gd name="connsiteY1" fmla="*/ 378565 h 768009"/>
                <a:gd name="connsiteX2" fmla="*/ 198672 w 840293"/>
                <a:gd name="connsiteY2" fmla="*/ 337148 h 768009"/>
                <a:gd name="connsiteX3" fmla="*/ 88233 w 840293"/>
                <a:gd name="connsiteY3" fmla="*/ 240507 h 768009"/>
                <a:gd name="connsiteX4" fmla="*/ 60623 w 840293"/>
                <a:gd name="connsiteY4" fmla="*/ 157673 h 768009"/>
                <a:gd name="connsiteX5" fmla="*/ 46818 w 840293"/>
                <a:gd name="connsiteY5" fmla="*/ 116256 h 768009"/>
                <a:gd name="connsiteX6" fmla="*/ 19208 w 840293"/>
                <a:gd name="connsiteY6" fmla="*/ 88644 h 768009"/>
                <a:gd name="connsiteX7" fmla="*/ 5404 w 840293"/>
                <a:gd name="connsiteY7" fmla="*/ 47227 h 768009"/>
                <a:gd name="connsiteX8" fmla="*/ 88233 w 840293"/>
                <a:gd name="connsiteY8" fmla="*/ 33421 h 768009"/>
                <a:gd name="connsiteX9" fmla="*/ 143452 w 840293"/>
                <a:gd name="connsiteY9" fmla="*/ 143867 h 768009"/>
                <a:gd name="connsiteX10" fmla="*/ 157257 w 840293"/>
                <a:gd name="connsiteY10" fmla="*/ 185284 h 768009"/>
                <a:gd name="connsiteX11" fmla="*/ 226281 w 840293"/>
                <a:gd name="connsiteY11" fmla="*/ 226702 h 768009"/>
                <a:gd name="connsiteX12" fmla="*/ 295306 w 840293"/>
                <a:gd name="connsiteY12" fmla="*/ 281925 h 768009"/>
                <a:gd name="connsiteX13" fmla="*/ 378135 w 840293"/>
                <a:gd name="connsiteY13" fmla="*/ 323342 h 768009"/>
                <a:gd name="connsiteX14" fmla="*/ 405745 w 840293"/>
                <a:gd name="connsiteY14" fmla="*/ 295730 h 768009"/>
                <a:gd name="connsiteX15" fmla="*/ 391940 w 840293"/>
                <a:gd name="connsiteY15" fmla="*/ 240507 h 768009"/>
                <a:gd name="connsiteX16" fmla="*/ 378135 w 840293"/>
                <a:gd name="connsiteY16" fmla="*/ 199090 h 768009"/>
                <a:gd name="connsiteX17" fmla="*/ 336720 w 840293"/>
                <a:gd name="connsiteY17" fmla="*/ 157673 h 768009"/>
                <a:gd name="connsiteX18" fmla="*/ 309111 w 840293"/>
                <a:gd name="connsiteY18" fmla="*/ 116256 h 768009"/>
                <a:gd name="connsiteX19" fmla="*/ 322916 w 840293"/>
                <a:gd name="connsiteY19" fmla="*/ 61033 h 768009"/>
                <a:gd name="connsiteX20" fmla="*/ 405745 w 840293"/>
                <a:gd name="connsiteY20" fmla="*/ 33421 h 768009"/>
                <a:gd name="connsiteX21" fmla="*/ 447159 w 840293"/>
                <a:gd name="connsiteY21" fmla="*/ 5810 h 768009"/>
                <a:gd name="connsiteX22" fmla="*/ 460964 w 840293"/>
                <a:gd name="connsiteY22" fmla="*/ 47227 h 768009"/>
                <a:gd name="connsiteX23" fmla="*/ 419550 w 840293"/>
                <a:gd name="connsiteY23" fmla="*/ 116256 h 768009"/>
                <a:gd name="connsiteX24" fmla="*/ 433354 w 840293"/>
                <a:gd name="connsiteY24" fmla="*/ 185284 h 768009"/>
                <a:gd name="connsiteX25" fmla="*/ 460964 w 840293"/>
                <a:gd name="connsiteY25" fmla="*/ 212896 h 768009"/>
                <a:gd name="connsiteX26" fmla="*/ 516184 w 840293"/>
                <a:gd name="connsiteY26" fmla="*/ 281925 h 768009"/>
                <a:gd name="connsiteX27" fmla="*/ 557598 w 840293"/>
                <a:gd name="connsiteY27" fmla="*/ 199090 h 768009"/>
                <a:gd name="connsiteX28" fmla="*/ 571403 w 840293"/>
                <a:gd name="connsiteY28" fmla="*/ 157673 h 768009"/>
                <a:gd name="connsiteX29" fmla="*/ 612818 w 840293"/>
                <a:gd name="connsiteY29" fmla="*/ 143867 h 768009"/>
                <a:gd name="connsiteX30" fmla="*/ 668037 w 840293"/>
                <a:gd name="connsiteY30" fmla="*/ 199090 h 768009"/>
                <a:gd name="connsiteX31" fmla="*/ 612818 w 840293"/>
                <a:gd name="connsiteY31" fmla="*/ 212896 h 768009"/>
                <a:gd name="connsiteX32" fmla="*/ 640427 w 840293"/>
                <a:gd name="connsiteY32" fmla="*/ 309536 h 768009"/>
                <a:gd name="connsiteX33" fmla="*/ 806086 w 840293"/>
                <a:gd name="connsiteY33" fmla="*/ 323342 h 768009"/>
                <a:gd name="connsiteX34" fmla="*/ 668037 w 840293"/>
                <a:gd name="connsiteY34" fmla="*/ 378565 h 768009"/>
                <a:gd name="connsiteX35" fmla="*/ 681842 w 840293"/>
                <a:gd name="connsiteY35" fmla="*/ 419982 h 768009"/>
                <a:gd name="connsiteX36" fmla="*/ 764671 w 840293"/>
                <a:gd name="connsiteY36" fmla="*/ 461399 h 768009"/>
                <a:gd name="connsiteX37" fmla="*/ 778476 w 840293"/>
                <a:gd name="connsiteY37" fmla="*/ 585651 h 768009"/>
                <a:gd name="connsiteX38" fmla="*/ 737062 w 840293"/>
                <a:gd name="connsiteY38" fmla="*/ 599457 h 768009"/>
                <a:gd name="connsiteX39" fmla="*/ 668037 w 840293"/>
                <a:gd name="connsiteY39" fmla="*/ 475205 h 768009"/>
                <a:gd name="connsiteX40" fmla="*/ 626623 w 840293"/>
                <a:gd name="connsiteY40" fmla="*/ 461399 h 768009"/>
                <a:gd name="connsiteX41" fmla="*/ 585208 w 840293"/>
                <a:gd name="connsiteY41" fmla="*/ 489011 h 768009"/>
                <a:gd name="connsiteX42" fmla="*/ 543793 w 840293"/>
                <a:gd name="connsiteY42" fmla="*/ 696097 h 768009"/>
                <a:gd name="connsiteX43" fmla="*/ 516184 w 840293"/>
                <a:gd name="connsiteY43" fmla="*/ 613262 h 768009"/>
                <a:gd name="connsiteX44" fmla="*/ 543793 w 840293"/>
                <a:gd name="connsiteY44" fmla="*/ 530428 h 768009"/>
                <a:gd name="connsiteX45" fmla="*/ 460964 w 840293"/>
                <a:gd name="connsiteY45" fmla="*/ 502816 h 768009"/>
                <a:gd name="connsiteX46" fmla="*/ 433354 w 840293"/>
                <a:gd name="connsiteY46" fmla="*/ 585651 h 768009"/>
                <a:gd name="connsiteX47" fmla="*/ 378135 w 840293"/>
                <a:gd name="connsiteY47" fmla="*/ 654680 h 768009"/>
                <a:gd name="connsiteX48" fmla="*/ 240086 w 840293"/>
                <a:gd name="connsiteY48" fmla="*/ 640874 h 768009"/>
                <a:gd name="connsiteX49" fmla="*/ 157257 w 840293"/>
                <a:gd name="connsiteY49" fmla="*/ 668485 h 768009"/>
                <a:gd name="connsiteX50" fmla="*/ 143452 w 840293"/>
                <a:gd name="connsiteY50" fmla="*/ 627068 h 768009"/>
                <a:gd name="connsiteX51" fmla="*/ 267696 w 840293"/>
                <a:gd name="connsiteY51" fmla="*/ 599457 h 768009"/>
                <a:gd name="connsiteX52" fmla="*/ 322916 w 840293"/>
                <a:gd name="connsiteY52" fmla="*/ 585651 h 768009"/>
                <a:gd name="connsiteX53" fmla="*/ 336720 w 840293"/>
                <a:gd name="connsiteY53" fmla="*/ 544234 h 768009"/>
                <a:gd name="connsiteX54" fmla="*/ 364330 w 840293"/>
                <a:gd name="connsiteY54" fmla="*/ 516622 h 768009"/>
                <a:gd name="connsiteX55" fmla="*/ 157257 w 840293"/>
                <a:gd name="connsiteY55" fmla="*/ 475205 h 768009"/>
                <a:gd name="connsiteX56" fmla="*/ 115842 w 840293"/>
                <a:gd name="connsiteY56" fmla="*/ 461399 h 768009"/>
                <a:gd name="connsiteX57" fmla="*/ 60623 w 840293"/>
                <a:gd name="connsiteY57" fmla="*/ 447593 h 768009"/>
                <a:gd name="connsiteX58" fmla="*/ 74428 w 840293"/>
                <a:gd name="connsiteY58" fmla="*/ 378565 h 768009"/>
                <a:gd name="connsiteX59" fmla="*/ 129647 w 840293"/>
                <a:gd name="connsiteY59" fmla="*/ 392371 h 768009"/>
                <a:gd name="connsiteX60" fmla="*/ 212477 w 840293"/>
                <a:gd name="connsiteY60" fmla="*/ 419982 h 768009"/>
                <a:gd name="connsiteX61" fmla="*/ 309111 w 840293"/>
                <a:gd name="connsiteY61" fmla="*/ 419982 h 76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840293" h="768009">
                  <a:moveTo>
                    <a:pt x="309111" y="419982"/>
                  </a:moveTo>
                  <a:cubicBezTo>
                    <a:pt x="320615" y="413079"/>
                    <a:pt x="293233" y="390298"/>
                    <a:pt x="281501" y="378565"/>
                  </a:cubicBezTo>
                  <a:cubicBezTo>
                    <a:pt x="254739" y="351801"/>
                    <a:pt x="232357" y="348377"/>
                    <a:pt x="198672" y="337148"/>
                  </a:cubicBezTo>
                  <a:cubicBezTo>
                    <a:pt x="145625" y="301782"/>
                    <a:pt x="112453" y="295006"/>
                    <a:pt x="88233" y="240507"/>
                  </a:cubicBezTo>
                  <a:cubicBezTo>
                    <a:pt x="76413" y="213910"/>
                    <a:pt x="69826" y="185284"/>
                    <a:pt x="60623" y="157673"/>
                  </a:cubicBezTo>
                  <a:cubicBezTo>
                    <a:pt x="56021" y="143867"/>
                    <a:pt x="57108" y="126546"/>
                    <a:pt x="46818" y="116256"/>
                  </a:cubicBezTo>
                  <a:lnTo>
                    <a:pt x="19208" y="88644"/>
                  </a:lnTo>
                  <a:cubicBezTo>
                    <a:pt x="14607" y="74838"/>
                    <a:pt x="0" y="60739"/>
                    <a:pt x="5404" y="47227"/>
                  </a:cubicBezTo>
                  <a:cubicBezTo>
                    <a:pt x="24294" y="0"/>
                    <a:pt x="61452" y="24494"/>
                    <a:pt x="88233" y="33421"/>
                  </a:cubicBezTo>
                  <a:cubicBezTo>
                    <a:pt x="136421" y="81614"/>
                    <a:pt x="111726" y="48685"/>
                    <a:pt x="143452" y="143867"/>
                  </a:cubicBezTo>
                  <a:cubicBezTo>
                    <a:pt x="148054" y="157673"/>
                    <a:pt x="146967" y="174994"/>
                    <a:pt x="157257" y="185284"/>
                  </a:cubicBezTo>
                  <a:cubicBezTo>
                    <a:pt x="211184" y="239215"/>
                    <a:pt x="154600" y="190859"/>
                    <a:pt x="226281" y="226702"/>
                  </a:cubicBezTo>
                  <a:cubicBezTo>
                    <a:pt x="282938" y="255032"/>
                    <a:pt x="252503" y="247680"/>
                    <a:pt x="295306" y="281925"/>
                  </a:cubicBezTo>
                  <a:cubicBezTo>
                    <a:pt x="333535" y="312510"/>
                    <a:pt x="334393" y="308760"/>
                    <a:pt x="378135" y="323342"/>
                  </a:cubicBezTo>
                  <a:cubicBezTo>
                    <a:pt x="387338" y="314138"/>
                    <a:pt x="403605" y="308569"/>
                    <a:pt x="405745" y="295730"/>
                  </a:cubicBezTo>
                  <a:cubicBezTo>
                    <a:pt x="408864" y="277014"/>
                    <a:pt x="397152" y="258751"/>
                    <a:pt x="391940" y="240507"/>
                  </a:cubicBezTo>
                  <a:cubicBezTo>
                    <a:pt x="387942" y="226514"/>
                    <a:pt x="386207" y="211198"/>
                    <a:pt x="378135" y="199090"/>
                  </a:cubicBezTo>
                  <a:cubicBezTo>
                    <a:pt x="367306" y="182845"/>
                    <a:pt x="349218" y="172672"/>
                    <a:pt x="336720" y="157673"/>
                  </a:cubicBezTo>
                  <a:cubicBezTo>
                    <a:pt x="326099" y="144926"/>
                    <a:pt x="318314" y="130062"/>
                    <a:pt x="309111" y="116256"/>
                  </a:cubicBezTo>
                  <a:cubicBezTo>
                    <a:pt x="313713" y="97848"/>
                    <a:pt x="308510" y="73382"/>
                    <a:pt x="322916" y="61033"/>
                  </a:cubicBezTo>
                  <a:cubicBezTo>
                    <a:pt x="345012" y="42092"/>
                    <a:pt x="381530" y="49565"/>
                    <a:pt x="405745" y="33421"/>
                  </a:cubicBezTo>
                  <a:lnTo>
                    <a:pt x="447159" y="5810"/>
                  </a:lnTo>
                  <a:cubicBezTo>
                    <a:pt x="451761" y="19616"/>
                    <a:pt x="460964" y="32675"/>
                    <a:pt x="460964" y="47227"/>
                  </a:cubicBezTo>
                  <a:cubicBezTo>
                    <a:pt x="460964" y="83069"/>
                    <a:pt x="441420" y="94383"/>
                    <a:pt x="419550" y="116256"/>
                  </a:cubicBezTo>
                  <a:cubicBezTo>
                    <a:pt x="424151" y="139265"/>
                    <a:pt x="424111" y="163716"/>
                    <a:pt x="433354" y="185284"/>
                  </a:cubicBezTo>
                  <a:cubicBezTo>
                    <a:pt x="438481" y="197248"/>
                    <a:pt x="455143" y="201254"/>
                    <a:pt x="460964" y="212896"/>
                  </a:cubicBezTo>
                  <a:cubicBezTo>
                    <a:pt x="499099" y="289171"/>
                    <a:pt x="440816" y="256800"/>
                    <a:pt x="516184" y="281925"/>
                  </a:cubicBezTo>
                  <a:cubicBezTo>
                    <a:pt x="550883" y="177821"/>
                    <a:pt x="504077" y="306139"/>
                    <a:pt x="557598" y="199090"/>
                  </a:cubicBezTo>
                  <a:cubicBezTo>
                    <a:pt x="564106" y="186074"/>
                    <a:pt x="561113" y="167963"/>
                    <a:pt x="571403" y="157673"/>
                  </a:cubicBezTo>
                  <a:cubicBezTo>
                    <a:pt x="581692" y="147383"/>
                    <a:pt x="599013" y="148469"/>
                    <a:pt x="612818" y="143867"/>
                  </a:cubicBezTo>
                  <a:cubicBezTo>
                    <a:pt x="620185" y="146323"/>
                    <a:pt x="697486" y="159821"/>
                    <a:pt x="668037" y="199090"/>
                  </a:cubicBezTo>
                  <a:cubicBezTo>
                    <a:pt x="656654" y="214269"/>
                    <a:pt x="631224" y="208294"/>
                    <a:pt x="612818" y="212896"/>
                  </a:cubicBezTo>
                  <a:cubicBezTo>
                    <a:pt x="584330" y="298365"/>
                    <a:pt x="553634" y="298686"/>
                    <a:pt x="640427" y="309536"/>
                  </a:cubicBezTo>
                  <a:cubicBezTo>
                    <a:pt x="695410" y="316409"/>
                    <a:pt x="750866" y="318740"/>
                    <a:pt x="806086" y="323342"/>
                  </a:cubicBezTo>
                  <a:cubicBezTo>
                    <a:pt x="840293" y="425968"/>
                    <a:pt x="819261" y="318072"/>
                    <a:pt x="668037" y="378565"/>
                  </a:cubicBezTo>
                  <a:cubicBezTo>
                    <a:pt x="654526" y="383970"/>
                    <a:pt x="672751" y="408618"/>
                    <a:pt x="681842" y="419982"/>
                  </a:cubicBezTo>
                  <a:cubicBezTo>
                    <a:pt x="701304" y="444310"/>
                    <a:pt x="737389" y="452304"/>
                    <a:pt x="764671" y="461399"/>
                  </a:cubicBezTo>
                  <a:cubicBezTo>
                    <a:pt x="773875" y="489011"/>
                    <a:pt x="812988" y="551136"/>
                    <a:pt x="778476" y="585651"/>
                  </a:cubicBezTo>
                  <a:cubicBezTo>
                    <a:pt x="768187" y="595941"/>
                    <a:pt x="750867" y="594855"/>
                    <a:pt x="737062" y="599457"/>
                  </a:cubicBezTo>
                  <a:cubicBezTo>
                    <a:pt x="724907" y="562989"/>
                    <a:pt x="703640" y="487074"/>
                    <a:pt x="668037" y="475205"/>
                  </a:cubicBezTo>
                  <a:lnTo>
                    <a:pt x="626623" y="461399"/>
                  </a:lnTo>
                  <a:cubicBezTo>
                    <a:pt x="612818" y="470603"/>
                    <a:pt x="589766" y="473057"/>
                    <a:pt x="585208" y="489011"/>
                  </a:cubicBezTo>
                  <a:cubicBezTo>
                    <a:pt x="505499" y="768009"/>
                    <a:pt x="621461" y="579590"/>
                    <a:pt x="543793" y="696097"/>
                  </a:cubicBezTo>
                  <a:cubicBezTo>
                    <a:pt x="483561" y="676018"/>
                    <a:pt x="493973" y="694709"/>
                    <a:pt x="516184" y="613262"/>
                  </a:cubicBezTo>
                  <a:cubicBezTo>
                    <a:pt x="523841" y="585183"/>
                    <a:pt x="543793" y="530428"/>
                    <a:pt x="543793" y="530428"/>
                  </a:cubicBezTo>
                  <a:cubicBezTo>
                    <a:pt x="527098" y="505384"/>
                    <a:pt x="507766" y="448211"/>
                    <a:pt x="460964" y="502816"/>
                  </a:cubicBezTo>
                  <a:cubicBezTo>
                    <a:pt x="442023" y="524915"/>
                    <a:pt x="449498" y="561433"/>
                    <a:pt x="433354" y="585651"/>
                  </a:cubicBezTo>
                  <a:cubicBezTo>
                    <a:pt x="398525" y="637898"/>
                    <a:pt x="417477" y="615335"/>
                    <a:pt x="378135" y="654680"/>
                  </a:cubicBezTo>
                  <a:cubicBezTo>
                    <a:pt x="332119" y="650078"/>
                    <a:pt x="286242" y="637989"/>
                    <a:pt x="240086" y="640874"/>
                  </a:cubicBezTo>
                  <a:cubicBezTo>
                    <a:pt x="211039" y="642689"/>
                    <a:pt x="157257" y="668485"/>
                    <a:pt x="157257" y="668485"/>
                  </a:cubicBezTo>
                  <a:cubicBezTo>
                    <a:pt x="152655" y="654679"/>
                    <a:pt x="143452" y="641620"/>
                    <a:pt x="143452" y="627068"/>
                  </a:cubicBezTo>
                  <a:cubicBezTo>
                    <a:pt x="143452" y="547263"/>
                    <a:pt x="207919" y="591984"/>
                    <a:pt x="267696" y="599457"/>
                  </a:cubicBezTo>
                  <a:cubicBezTo>
                    <a:pt x="286103" y="594855"/>
                    <a:pt x="308101" y="597504"/>
                    <a:pt x="322916" y="585651"/>
                  </a:cubicBezTo>
                  <a:cubicBezTo>
                    <a:pt x="334279" y="576560"/>
                    <a:pt x="329233" y="556713"/>
                    <a:pt x="336720" y="544234"/>
                  </a:cubicBezTo>
                  <a:cubicBezTo>
                    <a:pt x="343416" y="533073"/>
                    <a:pt x="355127" y="525826"/>
                    <a:pt x="364330" y="516622"/>
                  </a:cubicBezTo>
                  <a:cubicBezTo>
                    <a:pt x="271698" y="454863"/>
                    <a:pt x="356531" y="501777"/>
                    <a:pt x="157257" y="475205"/>
                  </a:cubicBezTo>
                  <a:cubicBezTo>
                    <a:pt x="142833" y="473282"/>
                    <a:pt x="129834" y="465397"/>
                    <a:pt x="115842" y="461399"/>
                  </a:cubicBezTo>
                  <a:cubicBezTo>
                    <a:pt x="97599" y="456186"/>
                    <a:pt x="79029" y="452195"/>
                    <a:pt x="60623" y="447593"/>
                  </a:cubicBezTo>
                  <a:cubicBezTo>
                    <a:pt x="41417" y="418782"/>
                    <a:pt x="1601" y="388969"/>
                    <a:pt x="74428" y="378565"/>
                  </a:cubicBezTo>
                  <a:cubicBezTo>
                    <a:pt x="93210" y="375882"/>
                    <a:pt x="111474" y="386919"/>
                    <a:pt x="129647" y="392371"/>
                  </a:cubicBezTo>
                  <a:cubicBezTo>
                    <a:pt x="157523" y="400734"/>
                    <a:pt x="212477" y="419982"/>
                    <a:pt x="212477" y="419982"/>
                  </a:cubicBezTo>
                  <a:cubicBezTo>
                    <a:pt x="286013" y="405273"/>
                    <a:pt x="297607" y="426885"/>
                    <a:pt x="309111" y="419982"/>
                  </a:cubicBez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29" name="Oval 31"/>
            <p:cNvSpPr/>
            <p:nvPr/>
          </p:nvSpPr>
          <p:spPr>
            <a:xfrm flipH="1" flipV="1">
              <a:off x="5398223" y="2637165"/>
              <a:ext cx="138489" cy="1371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</p:grpSp>
      <p:sp>
        <p:nvSpPr>
          <p:cNvPr id="130" name="Freeform 129"/>
          <p:cNvSpPr/>
          <p:nvPr/>
        </p:nvSpPr>
        <p:spPr>
          <a:xfrm>
            <a:off x="3386140" y="2361012"/>
            <a:ext cx="217885" cy="150019"/>
          </a:xfrm>
          <a:custGeom>
            <a:avLst/>
            <a:gdLst>
              <a:gd name="connsiteX0" fmla="*/ 152601 w 276845"/>
              <a:gd name="connsiteY0" fmla="*/ 41500 h 179557"/>
              <a:gd name="connsiteX1" fmla="*/ 124991 w 276845"/>
              <a:gd name="connsiteY1" fmla="*/ 82917 h 179557"/>
              <a:gd name="connsiteX2" fmla="*/ 166406 w 276845"/>
              <a:gd name="connsiteY2" fmla="*/ 96723 h 179557"/>
              <a:gd name="connsiteX3" fmla="*/ 235430 w 276845"/>
              <a:gd name="connsiteY3" fmla="*/ 82917 h 179557"/>
              <a:gd name="connsiteX4" fmla="*/ 207821 w 276845"/>
              <a:gd name="connsiteY4" fmla="*/ 55305 h 179557"/>
              <a:gd name="connsiteX5" fmla="*/ 111186 w 276845"/>
              <a:gd name="connsiteY5" fmla="*/ 27694 h 179557"/>
              <a:gd name="connsiteX6" fmla="*/ 14552 w 276845"/>
              <a:gd name="connsiteY6" fmla="*/ 41500 h 179557"/>
              <a:gd name="connsiteX7" fmla="*/ 42162 w 276845"/>
              <a:gd name="connsiteY7" fmla="*/ 96723 h 179557"/>
              <a:gd name="connsiteX8" fmla="*/ 83577 w 276845"/>
              <a:gd name="connsiteY8" fmla="*/ 110528 h 179557"/>
              <a:gd name="connsiteX9" fmla="*/ 166406 w 276845"/>
              <a:gd name="connsiteY9" fmla="*/ 124334 h 179557"/>
              <a:gd name="connsiteX10" fmla="*/ 249235 w 276845"/>
              <a:gd name="connsiteY10" fmla="*/ 110528 h 179557"/>
              <a:gd name="connsiteX11" fmla="*/ 249235 w 276845"/>
              <a:gd name="connsiteY11" fmla="*/ 13888 h 179557"/>
              <a:gd name="connsiteX12" fmla="*/ 207821 w 276845"/>
              <a:gd name="connsiteY12" fmla="*/ 82 h 179557"/>
              <a:gd name="connsiteX13" fmla="*/ 124991 w 276845"/>
              <a:gd name="connsiteY13" fmla="*/ 13888 h 179557"/>
              <a:gd name="connsiteX14" fmla="*/ 111186 w 276845"/>
              <a:gd name="connsiteY14" fmla="*/ 55305 h 179557"/>
              <a:gd name="connsiteX15" fmla="*/ 138796 w 276845"/>
              <a:gd name="connsiteY15" fmla="*/ 151946 h 179557"/>
              <a:gd name="connsiteX16" fmla="*/ 180211 w 276845"/>
              <a:gd name="connsiteY16" fmla="*/ 179557 h 179557"/>
              <a:gd name="connsiteX17" fmla="*/ 276845 w 276845"/>
              <a:gd name="connsiteY17" fmla="*/ 151946 h 179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76845" h="179557">
                <a:moveTo>
                  <a:pt x="152601" y="41500"/>
                </a:moveTo>
                <a:cubicBezTo>
                  <a:pt x="143398" y="55306"/>
                  <a:pt x="120967" y="66820"/>
                  <a:pt x="124991" y="82917"/>
                </a:cubicBezTo>
                <a:cubicBezTo>
                  <a:pt x="128520" y="97034"/>
                  <a:pt x="151854" y="96723"/>
                  <a:pt x="166406" y="96723"/>
                </a:cubicBezTo>
                <a:cubicBezTo>
                  <a:pt x="189870" y="96723"/>
                  <a:pt x="212422" y="87519"/>
                  <a:pt x="235430" y="82917"/>
                </a:cubicBezTo>
                <a:cubicBezTo>
                  <a:pt x="226227" y="73713"/>
                  <a:pt x="218982" y="62002"/>
                  <a:pt x="207821" y="55305"/>
                </a:cubicBezTo>
                <a:cubicBezTo>
                  <a:pt x="193679" y="46819"/>
                  <a:pt x="121495" y="30272"/>
                  <a:pt x="111186" y="27694"/>
                </a:cubicBezTo>
                <a:cubicBezTo>
                  <a:pt x="78975" y="32296"/>
                  <a:pt x="37559" y="18491"/>
                  <a:pt x="14552" y="41500"/>
                </a:cubicBezTo>
                <a:cubicBezTo>
                  <a:pt x="0" y="56053"/>
                  <a:pt x="27610" y="82170"/>
                  <a:pt x="42162" y="96723"/>
                </a:cubicBezTo>
                <a:cubicBezTo>
                  <a:pt x="52451" y="107013"/>
                  <a:pt x="69372" y="107371"/>
                  <a:pt x="83577" y="110528"/>
                </a:cubicBezTo>
                <a:cubicBezTo>
                  <a:pt x="110901" y="116600"/>
                  <a:pt x="138796" y="119732"/>
                  <a:pt x="166406" y="124334"/>
                </a:cubicBezTo>
                <a:cubicBezTo>
                  <a:pt x="194016" y="119732"/>
                  <a:pt x="224933" y="124416"/>
                  <a:pt x="249235" y="110528"/>
                </a:cubicBezTo>
                <a:cubicBezTo>
                  <a:pt x="275374" y="95591"/>
                  <a:pt x="258311" y="25234"/>
                  <a:pt x="249235" y="13888"/>
                </a:cubicBezTo>
                <a:cubicBezTo>
                  <a:pt x="240145" y="2525"/>
                  <a:pt x="221626" y="4684"/>
                  <a:pt x="207821" y="82"/>
                </a:cubicBezTo>
                <a:cubicBezTo>
                  <a:pt x="180211" y="4684"/>
                  <a:pt x="149294" y="0"/>
                  <a:pt x="124991" y="13888"/>
                </a:cubicBezTo>
                <a:cubicBezTo>
                  <a:pt x="112356" y="21108"/>
                  <a:pt x="111186" y="40753"/>
                  <a:pt x="111186" y="55305"/>
                </a:cubicBezTo>
                <a:cubicBezTo>
                  <a:pt x="111186" y="57785"/>
                  <a:pt x="132286" y="143808"/>
                  <a:pt x="138796" y="151946"/>
                </a:cubicBezTo>
                <a:cubicBezTo>
                  <a:pt x="149160" y="164902"/>
                  <a:pt x="166406" y="170353"/>
                  <a:pt x="180211" y="179557"/>
                </a:cubicBezTo>
                <a:cubicBezTo>
                  <a:pt x="259325" y="163733"/>
                  <a:pt x="228248" y="176244"/>
                  <a:pt x="276845" y="151946"/>
                </a:cubicBezTo>
              </a:path>
            </a:pathLst>
          </a:custGeom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bg1"/>
              </a:solidFill>
            </a:endParaRPr>
          </a:p>
        </p:txBody>
      </p:sp>
      <p:cxnSp>
        <p:nvCxnSpPr>
          <p:cNvPr id="131" name="Straight Arrow Connector 130"/>
          <p:cNvCxnSpPr/>
          <p:nvPr/>
        </p:nvCxnSpPr>
        <p:spPr>
          <a:xfrm flipV="1">
            <a:off x="3649266" y="2764632"/>
            <a:ext cx="308372" cy="21669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013" name="Picture 26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346506">
            <a:off x="3159324" y="1621038"/>
            <a:ext cx="261938" cy="501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16" name="TextBox 38"/>
          <p:cNvSpPr txBox="1">
            <a:spLocks noChangeArrowheads="1"/>
          </p:cNvSpPr>
          <p:nvPr/>
        </p:nvSpPr>
        <p:spPr bwMode="auto">
          <a:xfrm>
            <a:off x="3150394" y="2069308"/>
            <a:ext cx="68103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750" dirty="0">
                <a:latin typeface="Calibri" charset="0"/>
              </a:rPr>
              <a:t>CNS</a:t>
            </a:r>
          </a:p>
          <a:p>
            <a:pPr algn="ctr" eaLnBrk="1" hangingPunct="1"/>
            <a:r>
              <a:rPr lang="en-US" altLang="en-US" sz="750" dirty="0">
                <a:latin typeface="Calibri" charset="0"/>
              </a:rPr>
              <a:t>Antigens</a:t>
            </a:r>
          </a:p>
        </p:txBody>
      </p:sp>
      <p:sp>
        <p:nvSpPr>
          <p:cNvPr id="41018" name="TextBox 39"/>
          <p:cNvSpPr txBox="1">
            <a:spLocks noChangeArrowheads="1"/>
          </p:cNvSpPr>
          <p:nvPr/>
        </p:nvSpPr>
        <p:spPr bwMode="auto">
          <a:xfrm>
            <a:off x="3193258" y="2737248"/>
            <a:ext cx="445293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050" dirty="0">
                <a:latin typeface="Calibri" charset="0"/>
              </a:rPr>
              <a:t>DC</a:t>
            </a:r>
          </a:p>
        </p:txBody>
      </p:sp>
      <p:cxnSp>
        <p:nvCxnSpPr>
          <p:cNvPr id="139" name="Straight Arrow Connector 138"/>
          <p:cNvCxnSpPr/>
          <p:nvPr/>
        </p:nvCxnSpPr>
        <p:spPr>
          <a:xfrm flipV="1">
            <a:off x="5073255" y="2764631"/>
            <a:ext cx="322659" cy="20955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8839201" y="2037161"/>
            <a:ext cx="157163" cy="3258740"/>
          </a:xfrm>
          <a:prstGeom prst="rect">
            <a:avLst/>
          </a:prstGeom>
          <a:blipFill rotWithShape="1">
            <a:blip r:embed="rId4"/>
            <a:tile tx="0" ty="0" sx="100000" sy="100000" flip="none" algn="tl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41022" name="TextBox 148"/>
          <p:cNvSpPr txBox="1">
            <a:spLocks noChangeArrowheads="1"/>
          </p:cNvSpPr>
          <p:nvPr/>
        </p:nvSpPr>
        <p:spPr bwMode="auto">
          <a:xfrm>
            <a:off x="7692710" y="4224337"/>
            <a:ext cx="44275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675">
                <a:solidFill>
                  <a:schemeClr val="bg1"/>
                </a:solidFill>
                <a:latin typeface="Calibri" charset="0"/>
              </a:rPr>
              <a:t>Myelin </a:t>
            </a:r>
          </a:p>
          <a:p>
            <a:pPr algn="ctr" eaLnBrk="1" hangingPunct="1"/>
            <a:r>
              <a:rPr lang="en-US" altLang="en-US" sz="675">
                <a:solidFill>
                  <a:schemeClr val="bg1"/>
                </a:solidFill>
                <a:latin typeface="Calibri" charset="0"/>
              </a:rPr>
              <a:t>Sheath</a:t>
            </a:r>
          </a:p>
        </p:txBody>
      </p:sp>
      <p:sp>
        <p:nvSpPr>
          <p:cNvPr id="41023" name="TextBox 151"/>
          <p:cNvSpPr txBox="1">
            <a:spLocks noChangeArrowheads="1"/>
          </p:cNvSpPr>
          <p:nvPr/>
        </p:nvSpPr>
        <p:spPr bwMode="auto">
          <a:xfrm rot="5400000">
            <a:off x="7897974" y="3457055"/>
            <a:ext cx="206819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900">
                <a:solidFill>
                  <a:schemeClr val="bg1"/>
                </a:solidFill>
                <a:latin typeface="Calibri" charset="0"/>
              </a:rPr>
              <a:t>Inflamed                  Blood-Brain     Barrier</a:t>
            </a:r>
          </a:p>
        </p:txBody>
      </p:sp>
      <p:grpSp>
        <p:nvGrpSpPr>
          <p:cNvPr id="41024" name="Group 152"/>
          <p:cNvGrpSpPr>
            <a:grpSpLocks/>
          </p:cNvGrpSpPr>
          <p:nvPr/>
        </p:nvGrpSpPr>
        <p:grpSpPr bwMode="auto">
          <a:xfrm>
            <a:off x="5425678" y="2361011"/>
            <a:ext cx="400493" cy="305990"/>
            <a:chOff x="3694961" y="1632004"/>
            <a:chExt cx="535422" cy="408331"/>
          </a:xfrm>
        </p:grpSpPr>
        <p:sp>
          <p:nvSpPr>
            <p:cNvPr id="148" name="Oval 147"/>
            <p:cNvSpPr/>
            <p:nvPr/>
          </p:nvSpPr>
          <p:spPr>
            <a:xfrm>
              <a:off x="3694961" y="1632004"/>
              <a:ext cx="495035" cy="408331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149" name="Oval 148"/>
            <p:cNvSpPr/>
            <p:nvPr/>
          </p:nvSpPr>
          <p:spPr>
            <a:xfrm>
              <a:off x="3728387" y="1657425"/>
              <a:ext cx="431366" cy="33842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825" b="1" dirty="0">
                <a:solidFill>
                  <a:schemeClr val="tx1"/>
                </a:solidFill>
              </a:endParaRPr>
            </a:p>
          </p:txBody>
        </p:sp>
        <p:sp>
          <p:nvSpPr>
            <p:cNvPr id="41232" name="TextBox 155"/>
            <p:cNvSpPr txBox="1">
              <a:spLocks noChangeArrowheads="1"/>
            </p:cNvSpPr>
            <p:nvPr/>
          </p:nvSpPr>
          <p:spPr bwMode="auto">
            <a:xfrm>
              <a:off x="3737049" y="1644968"/>
              <a:ext cx="493334" cy="338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050" dirty="0" err="1">
                  <a:solidFill>
                    <a:schemeClr val="bg1"/>
                  </a:solidFill>
                  <a:latin typeface="Calibri" charset="0"/>
                </a:rPr>
                <a:t>T</a:t>
              </a:r>
              <a:r>
                <a:rPr lang="en-US" altLang="en-US" sz="1050" baseline="-25000" dirty="0" err="1">
                  <a:solidFill>
                    <a:schemeClr val="bg1"/>
                  </a:solidFill>
                  <a:latin typeface="Calibri" charset="0"/>
                </a:rPr>
                <a:t>reg</a:t>
              </a:r>
              <a:endParaRPr lang="en-US" altLang="en-US" sz="1050" dirty="0">
                <a:solidFill>
                  <a:schemeClr val="bg1"/>
                </a:solidFill>
                <a:latin typeface="Calibri" charset="0"/>
              </a:endParaRPr>
            </a:p>
          </p:txBody>
        </p:sp>
      </p:grpSp>
      <p:grpSp>
        <p:nvGrpSpPr>
          <p:cNvPr id="41025" name="Group 156"/>
          <p:cNvGrpSpPr>
            <a:grpSpLocks/>
          </p:cNvGrpSpPr>
          <p:nvPr/>
        </p:nvGrpSpPr>
        <p:grpSpPr bwMode="auto">
          <a:xfrm>
            <a:off x="6424614" y="2786064"/>
            <a:ext cx="363141" cy="327422"/>
            <a:chOff x="3706225" y="2125583"/>
            <a:chExt cx="483771" cy="435929"/>
          </a:xfrm>
        </p:grpSpPr>
        <p:sp>
          <p:nvSpPr>
            <p:cNvPr id="152" name="Oval 151"/>
            <p:cNvSpPr/>
            <p:nvPr/>
          </p:nvSpPr>
          <p:spPr>
            <a:xfrm>
              <a:off x="3706225" y="2125583"/>
              <a:ext cx="483771" cy="43592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153" name="Oval 152"/>
            <p:cNvSpPr/>
            <p:nvPr/>
          </p:nvSpPr>
          <p:spPr>
            <a:xfrm>
              <a:off x="3745879" y="2157287"/>
              <a:ext cx="431428" cy="340817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825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54" name="Can 19"/>
          <p:cNvSpPr/>
          <p:nvPr/>
        </p:nvSpPr>
        <p:spPr bwMode="auto">
          <a:xfrm>
            <a:off x="7702156" y="4872040"/>
            <a:ext cx="92869" cy="307181"/>
          </a:xfrm>
          <a:prstGeom prst="can">
            <a:avLst/>
          </a:prstGeom>
          <a:gradFill flip="none" rotWithShape="1">
            <a:gsLst>
              <a:gs pos="0">
                <a:srgbClr val="CDCB53">
                  <a:alpha val="66000"/>
                </a:srgbClr>
              </a:gs>
              <a:gs pos="100000">
                <a:srgbClr val="FFFEC4">
                  <a:alpha val="66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bg1"/>
              </a:solidFill>
            </a:endParaRPr>
          </a:p>
        </p:txBody>
      </p:sp>
      <p:grpSp>
        <p:nvGrpSpPr>
          <p:cNvPr id="41027" name="Group 29"/>
          <p:cNvGrpSpPr>
            <a:grpSpLocks/>
          </p:cNvGrpSpPr>
          <p:nvPr/>
        </p:nvGrpSpPr>
        <p:grpSpPr bwMode="auto">
          <a:xfrm>
            <a:off x="8367714" y="3468293"/>
            <a:ext cx="333375" cy="326231"/>
            <a:chOff x="4950544" y="2285942"/>
            <a:chExt cx="888915" cy="834154"/>
          </a:xfrm>
        </p:grpSpPr>
        <p:sp>
          <p:nvSpPr>
            <p:cNvPr id="156" name="Freeform 30"/>
            <p:cNvSpPr/>
            <p:nvPr/>
          </p:nvSpPr>
          <p:spPr>
            <a:xfrm>
              <a:off x="4950544" y="2285942"/>
              <a:ext cx="888915" cy="834154"/>
            </a:xfrm>
            <a:custGeom>
              <a:avLst/>
              <a:gdLst>
                <a:gd name="connsiteX0" fmla="*/ 309111 w 840293"/>
                <a:gd name="connsiteY0" fmla="*/ 419982 h 768009"/>
                <a:gd name="connsiteX1" fmla="*/ 281501 w 840293"/>
                <a:gd name="connsiteY1" fmla="*/ 378565 h 768009"/>
                <a:gd name="connsiteX2" fmla="*/ 198672 w 840293"/>
                <a:gd name="connsiteY2" fmla="*/ 337148 h 768009"/>
                <a:gd name="connsiteX3" fmla="*/ 88233 w 840293"/>
                <a:gd name="connsiteY3" fmla="*/ 240507 h 768009"/>
                <a:gd name="connsiteX4" fmla="*/ 60623 w 840293"/>
                <a:gd name="connsiteY4" fmla="*/ 157673 h 768009"/>
                <a:gd name="connsiteX5" fmla="*/ 46818 w 840293"/>
                <a:gd name="connsiteY5" fmla="*/ 116256 h 768009"/>
                <a:gd name="connsiteX6" fmla="*/ 19208 w 840293"/>
                <a:gd name="connsiteY6" fmla="*/ 88644 h 768009"/>
                <a:gd name="connsiteX7" fmla="*/ 5404 w 840293"/>
                <a:gd name="connsiteY7" fmla="*/ 47227 h 768009"/>
                <a:gd name="connsiteX8" fmla="*/ 88233 w 840293"/>
                <a:gd name="connsiteY8" fmla="*/ 33421 h 768009"/>
                <a:gd name="connsiteX9" fmla="*/ 143452 w 840293"/>
                <a:gd name="connsiteY9" fmla="*/ 143867 h 768009"/>
                <a:gd name="connsiteX10" fmla="*/ 157257 w 840293"/>
                <a:gd name="connsiteY10" fmla="*/ 185284 h 768009"/>
                <a:gd name="connsiteX11" fmla="*/ 226281 w 840293"/>
                <a:gd name="connsiteY11" fmla="*/ 226702 h 768009"/>
                <a:gd name="connsiteX12" fmla="*/ 295306 w 840293"/>
                <a:gd name="connsiteY12" fmla="*/ 281925 h 768009"/>
                <a:gd name="connsiteX13" fmla="*/ 378135 w 840293"/>
                <a:gd name="connsiteY13" fmla="*/ 323342 h 768009"/>
                <a:gd name="connsiteX14" fmla="*/ 405745 w 840293"/>
                <a:gd name="connsiteY14" fmla="*/ 295730 h 768009"/>
                <a:gd name="connsiteX15" fmla="*/ 391940 w 840293"/>
                <a:gd name="connsiteY15" fmla="*/ 240507 h 768009"/>
                <a:gd name="connsiteX16" fmla="*/ 378135 w 840293"/>
                <a:gd name="connsiteY16" fmla="*/ 199090 h 768009"/>
                <a:gd name="connsiteX17" fmla="*/ 336720 w 840293"/>
                <a:gd name="connsiteY17" fmla="*/ 157673 h 768009"/>
                <a:gd name="connsiteX18" fmla="*/ 309111 w 840293"/>
                <a:gd name="connsiteY18" fmla="*/ 116256 h 768009"/>
                <a:gd name="connsiteX19" fmla="*/ 322916 w 840293"/>
                <a:gd name="connsiteY19" fmla="*/ 61033 h 768009"/>
                <a:gd name="connsiteX20" fmla="*/ 405745 w 840293"/>
                <a:gd name="connsiteY20" fmla="*/ 33421 h 768009"/>
                <a:gd name="connsiteX21" fmla="*/ 447159 w 840293"/>
                <a:gd name="connsiteY21" fmla="*/ 5810 h 768009"/>
                <a:gd name="connsiteX22" fmla="*/ 460964 w 840293"/>
                <a:gd name="connsiteY22" fmla="*/ 47227 h 768009"/>
                <a:gd name="connsiteX23" fmla="*/ 419550 w 840293"/>
                <a:gd name="connsiteY23" fmla="*/ 116256 h 768009"/>
                <a:gd name="connsiteX24" fmla="*/ 433354 w 840293"/>
                <a:gd name="connsiteY24" fmla="*/ 185284 h 768009"/>
                <a:gd name="connsiteX25" fmla="*/ 460964 w 840293"/>
                <a:gd name="connsiteY25" fmla="*/ 212896 h 768009"/>
                <a:gd name="connsiteX26" fmla="*/ 516184 w 840293"/>
                <a:gd name="connsiteY26" fmla="*/ 281925 h 768009"/>
                <a:gd name="connsiteX27" fmla="*/ 557598 w 840293"/>
                <a:gd name="connsiteY27" fmla="*/ 199090 h 768009"/>
                <a:gd name="connsiteX28" fmla="*/ 571403 w 840293"/>
                <a:gd name="connsiteY28" fmla="*/ 157673 h 768009"/>
                <a:gd name="connsiteX29" fmla="*/ 612818 w 840293"/>
                <a:gd name="connsiteY29" fmla="*/ 143867 h 768009"/>
                <a:gd name="connsiteX30" fmla="*/ 668037 w 840293"/>
                <a:gd name="connsiteY30" fmla="*/ 199090 h 768009"/>
                <a:gd name="connsiteX31" fmla="*/ 612818 w 840293"/>
                <a:gd name="connsiteY31" fmla="*/ 212896 h 768009"/>
                <a:gd name="connsiteX32" fmla="*/ 640427 w 840293"/>
                <a:gd name="connsiteY32" fmla="*/ 309536 h 768009"/>
                <a:gd name="connsiteX33" fmla="*/ 806086 w 840293"/>
                <a:gd name="connsiteY33" fmla="*/ 323342 h 768009"/>
                <a:gd name="connsiteX34" fmla="*/ 668037 w 840293"/>
                <a:gd name="connsiteY34" fmla="*/ 378565 h 768009"/>
                <a:gd name="connsiteX35" fmla="*/ 681842 w 840293"/>
                <a:gd name="connsiteY35" fmla="*/ 419982 h 768009"/>
                <a:gd name="connsiteX36" fmla="*/ 764671 w 840293"/>
                <a:gd name="connsiteY36" fmla="*/ 461399 h 768009"/>
                <a:gd name="connsiteX37" fmla="*/ 778476 w 840293"/>
                <a:gd name="connsiteY37" fmla="*/ 585651 h 768009"/>
                <a:gd name="connsiteX38" fmla="*/ 737062 w 840293"/>
                <a:gd name="connsiteY38" fmla="*/ 599457 h 768009"/>
                <a:gd name="connsiteX39" fmla="*/ 668037 w 840293"/>
                <a:gd name="connsiteY39" fmla="*/ 475205 h 768009"/>
                <a:gd name="connsiteX40" fmla="*/ 626623 w 840293"/>
                <a:gd name="connsiteY40" fmla="*/ 461399 h 768009"/>
                <a:gd name="connsiteX41" fmla="*/ 585208 w 840293"/>
                <a:gd name="connsiteY41" fmla="*/ 489011 h 768009"/>
                <a:gd name="connsiteX42" fmla="*/ 543793 w 840293"/>
                <a:gd name="connsiteY42" fmla="*/ 696097 h 768009"/>
                <a:gd name="connsiteX43" fmla="*/ 516184 w 840293"/>
                <a:gd name="connsiteY43" fmla="*/ 613262 h 768009"/>
                <a:gd name="connsiteX44" fmla="*/ 543793 w 840293"/>
                <a:gd name="connsiteY44" fmla="*/ 530428 h 768009"/>
                <a:gd name="connsiteX45" fmla="*/ 460964 w 840293"/>
                <a:gd name="connsiteY45" fmla="*/ 502816 h 768009"/>
                <a:gd name="connsiteX46" fmla="*/ 433354 w 840293"/>
                <a:gd name="connsiteY46" fmla="*/ 585651 h 768009"/>
                <a:gd name="connsiteX47" fmla="*/ 378135 w 840293"/>
                <a:gd name="connsiteY47" fmla="*/ 654680 h 768009"/>
                <a:gd name="connsiteX48" fmla="*/ 240086 w 840293"/>
                <a:gd name="connsiteY48" fmla="*/ 640874 h 768009"/>
                <a:gd name="connsiteX49" fmla="*/ 157257 w 840293"/>
                <a:gd name="connsiteY49" fmla="*/ 668485 h 768009"/>
                <a:gd name="connsiteX50" fmla="*/ 143452 w 840293"/>
                <a:gd name="connsiteY50" fmla="*/ 627068 h 768009"/>
                <a:gd name="connsiteX51" fmla="*/ 267696 w 840293"/>
                <a:gd name="connsiteY51" fmla="*/ 599457 h 768009"/>
                <a:gd name="connsiteX52" fmla="*/ 322916 w 840293"/>
                <a:gd name="connsiteY52" fmla="*/ 585651 h 768009"/>
                <a:gd name="connsiteX53" fmla="*/ 336720 w 840293"/>
                <a:gd name="connsiteY53" fmla="*/ 544234 h 768009"/>
                <a:gd name="connsiteX54" fmla="*/ 364330 w 840293"/>
                <a:gd name="connsiteY54" fmla="*/ 516622 h 768009"/>
                <a:gd name="connsiteX55" fmla="*/ 157257 w 840293"/>
                <a:gd name="connsiteY55" fmla="*/ 475205 h 768009"/>
                <a:gd name="connsiteX56" fmla="*/ 115842 w 840293"/>
                <a:gd name="connsiteY56" fmla="*/ 461399 h 768009"/>
                <a:gd name="connsiteX57" fmla="*/ 60623 w 840293"/>
                <a:gd name="connsiteY57" fmla="*/ 447593 h 768009"/>
                <a:gd name="connsiteX58" fmla="*/ 74428 w 840293"/>
                <a:gd name="connsiteY58" fmla="*/ 378565 h 768009"/>
                <a:gd name="connsiteX59" fmla="*/ 129647 w 840293"/>
                <a:gd name="connsiteY59" fmla="*/ 392371 h 768009"/>
                <a:gd name="connsiteX60" fmla="*/ 212477 w 840293"/>
                <a:gd name="connsiteY60" fmla="*/ 419982 h 768009"/>
                <a:gd name="connsiteX61" fmla="*/ 309111 w 840293"/>
                <a:gd name="connsiteY61" fmla="*/ 419982 h 76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840293" h="768009">
                  <a:moveTo>
                    <a:pt x="309111" y="419982"/>
                  </a:moveTo>
                  <a:cubicBezTo>
                    <a:pt x="320615" y="413079"/>
                    <a:pt x="293233" y="390298"/>
                    <a:pt x="281501" y="378565"/>
                  </a:cubicBezTo>
                  <a:cubicBezTo>
                    <a:pt x="254739" y="351801"/>
                    <a:pt x="232357" y="348377"/>
                    <a:pt x="198672" y="337148"/>
                  </a:cubicBezTo>
                  <a:cubicBezTo>
                    <a:pt x="145625" y="301782"/>
                    <a:pt x="112453" y="295006"/>
                    <a:pt x="88233" y="240507"/>
                  </a:cubicBezTo>
                  <a:cubicBezTo>
                    <a:pt x="76413" y="213910"/>
                    <a:pt x="69826" y="185284"/>
                    <a:pt x="60623" y="157673"/>
                  </a:cubicBezTo>
                  <a:cubicBezTo>
                    <a:pt x="56021" y="143867"/>
                    <a:pt x="57108" y="126546"/>
                    <a:pt x="46818" y="116256"/>
                  </a:cubicBezTo>
                  <a:lnTo>
                    <a:pt x="19208" y="88644"/>
                  </a:lnTo>
                  <a:cubicBezTo>
                    <a:pt x="14607" y="74838"/>
                    <a:pt x="0" y="60739"/>
                    <a:pt x="5404" y="47227"/>
                  </a:cubicBezTo>
                  <a:cubicBezTo>
                    <a:pt x="24294" y="0"/>
                    <a:pt x="61452" y="24494"/>
                    <a:pt x="88233" y="33421"/>
                  </a:cubicBezTo>
                  <a:cubicBezTo>
                    <a:pt x="136421" y="81614"/>
                    <a:pt x="111726" y="48685"/>
                    <a:pt x="143452" y="143867"/>
                  </a:cubicBezTo>
                  <a:cubicBezTo>
                    <a:pt x="148054" y="157673"/>
                    <a:pt x="146967" y="174994"/>
                    <a:pt x="157257" y="185284"/>
                  </a:cubicBezTo>
                  <a:cubicBezTo>
                    <a:pt x="211184" y="239215"/>
                    <a:pt x="154600" y="190859"/>
                    <a:pt x="226281" y="226702"/>
                  </a:cubicBezTo>
                  <a:cubicBezTo>
                    <a:pt x="282938" y="255032"/>
                    <a:pt x="252503" y="247680"/>
                    <a:pt x="295306" y="281925"/>
                  </a:cubicBezTo>
                  <a:cubicBezTo>
                    <a:pt x="333535" y="312510"/>
                    <a:pt x="334393" y="308760"/>
                    <a:pt x="378135" y="323342"/>
                  </a:cubicBezTo>
                  <a:cubicBezTo>
                    <a:pt x="387338" y="314138"/>
                    <a:pt x="403605" y="308569"/>
                    <a:pt x="405745" y="295730"/>
                  </a:cubicBezTo>
                  <a:cubicBezTo>
                    <a:pt x="408864" y="277014"/>
                    <a:pt x="397152" y="258751"/>
                    <a:pt x="391940" y="240507"/>
                  </a:cubicBezTo>
                  <a:cubicBezTo>
                    <a:pt x="387942" y="226514"/>
                    <a:pt x="386207" y="211198"/>
                    <a:pt x="378135" y="199090"/>
                  </a:cubicBezTo>
                  <a:cubicBezTo>
                    <a:pt x="367306" y="182845"/>
                    <a:pt x="349218" y="172672"/>
                    <a:pt x="336720" y="157673"/>
                  </a:cubicBezTo>
                  <a:cubicBezTo>
                    <a:pt x="326099" y="144926"/>
                    <a:pt x="318314" y="130062"/>
                    <a:pt x="309111" y="116256"/>
                  </a:cubicBezTo>
                  <a:cubicBezTo>
                    <a:pt x="313713" y="97848"/>
                    <a:pt x="308510" y="73382"/>
                    <a:pt x="322916" y="61033"/>
                  </a:cubicBezTo>
                  <a:cubicBezTo>
                    <a:pt x="345012" y="42092"/>
                    <a:pt x="381530" y="49565"/>
                    <a:pt x="405745" y="33421"/>
                  </a:cubicBezTo>
                  <a:lnTo>
                    <a:pt x="447159" y="5810"/>
                  </a:lnTo>
                  <a:cubicBezTo>
                    <a:pt x="451761" y="19616"/>
                    <a:pt x="460964" y="32675"/>
                    <a:pt x="460964" y="47227"/>
                  </a:cubicBezTo>
                  <a:cubicBezTo>
                    <a:pt x="460964" y="83069"/>
                    <a:pt x="441420" y="94383"/>
                    <a:pt x="419550" y="116256"/>
                  </a:cubicBezTo>
                  <a:cubicBezTo>
                    <a:pt x="424151" y="139265"/>
                    <a:pt x="424111" y="163716"/>
                    <a:pt x="433354" y="185284"/>
                  </a:cubicBezTo>
                  <a:cubicBezTo>
                    <a:pt x="438481" y="197248"/>
                    <a:pt x="455143" y="201254"/>
                    <a:pt x="460964" y="212896"/>
                  </a:cubicBezTo>
                  <a:cubicBezTo>
                    <a:pt x="499099" y="289171"/>
                    <a:pt x="440816" y="256800"/>
                    <a:pt x="516184" y="281925"/>
                  </a:cubicBezTo>
                  <a:cubicBezTo>
                    <a:pt x="550883" y="177821"/>
                    <a:pt x="504077" y="306139"/>
                    <a:pt x="557598" y="199090"/>
                  </a:cubicBezTo>
                  <a:cubicBezTo>
                    <a:pt x="564106" y="186074"/>
                    <a:pt x="561113" y="167963"/>
                    <a:pt x="571403" y="157673"/>
                  </a:cubicBezTo>
                  <a:cubicBezTo>
                    <a:pt x="581692" y="147383"/>
                    <a:pt x="599013" y="148469"/>
                    <a:pt x="612818" y="143867"/>
                  </a:cubicBezTo>
                  <a:cubicBezTo>
                    <a:pt x="620185" y="146323"/>
                    <a:pt x="697486" y="159821"/>
                    <a:pt x="668037" y="199090"/>
                  </a:cubicBezTo>
                  <a:cubicBezTo>
                    <a:pt x="656654" y="214269"/>
                    <a:pt x="631224" y="208294"/>
                    <a:pt x="612818" y="212896"/>
                  </a:cubicBezTo>
                  <a:cubicBezTo>
                    <a:pt x="584330" y="298365"/>
                    <a:pt x="553634" y="298686"/>
                    <a:pt x="640427" y="309536"/>
                  </a:cubicBezTo>
                  <a:cubicBezTo>
                    <a:pt x="695410" y="316409"/>
                    <a:pt x="750866" y="318740"/>
                    <a:pt x="806086" y="323342"/>
                  </a:cubicBezTo>
                  <a:cubicBezTo>
                    <a:pt x="840293" y="425968"/>
                    <a:pt x="819261" y="318072"/>
                    <a:pt x="668037" y="378565"/>
                  </a:cubicBezTo>
                  <a:cubicBezTo>
                    <a:pt x="654526" y="383970"/>
                    <a:pt x="672751" y="408618"/>
                    <a:pt x="681842" y="419982"/>
                  </a:cubicBezTo>
                  <a:cubicBezTo>
                    <a:pt x="701304" y="444310"/>
                    <a:pt x="737389" y="452304"/>
                    <a:pt x="764671" y="461399"/>
                  </a:cubicBezTo>
                  <a:cubicBezTo>
                    <a:pt x="773875" y="489011"/>
                    <a:pt x="812988" y="551136"/>
                    <a:pt x="778476" y="585651"/>
                  </a:cubicBezTo>
                  <a:cubicBezTo>
                    <a:pt x="768187" y="595941"/>
                    <a:pt x="750867" y="594855"/>
                    <a:pt x="737062" y="599457"/>
                  </a:cubicBezTo>
                  <a:cubicBezTo>
                    <a:pt x="724907" y="562989"/>
                    <a:pt x="703640" y="487074"/>
                    <a:pt x="668037" y="475205"/>
                  </a:cubicBezTo>
                  <a:lnTo>
                    <a:pt x="626623" y="461399"/>
                  </a:lnTo>
                  <a:cubicBezTo>
                    <a:pt x="612818" y="470603"/>
                    <a:pt x="589766" y="473057"/>
                    <a:pt x="585208" y="489011"/>
                  </a:cubicBezTo>
                  <a:cubicBezTo>
                    <a:pt x="505499" y="768009"/>
                    <a:pt x="621461" y="579590"/>
                    <a:pt x="543793" y="696097"/>
                  </a:cubicBezTo>
                  <a:cubicBezTo>
                    <a:pt x="483561" y="676018"/>
                    <a:pt x="493973" y="694709"/>
                    <a:pt x="516184" y="613262"/>
                  </a:cubicBezTo>
                  <a:cubicBezTo>
                    <a:pt x="523841" y="585183"/>
                    <a:pt x="543793" y="530428"/>
                    <a:pt x="543793" y="530428"/>
                  </a:cubicBezTo>
                  <a:cubicBezTo>
                    <a:pt x="527098" y="505384"/>
                    <a:pt x="507766" y="448211"/>
                    <a:pt x="460964" y="502816"/>
                  </a:cubicBezTo>
                  <a:cubicBezTo>
                    <a:pt x="442023" y="524915"/>
                    <a:pt x="449498" y="561433"/>
                    <a:pt x="433354" y="585651"/>
                  </a:cubicBezTo>
                  <a:cubicBezTo>
                    <a:pt x="398525" y="637898"/>
                    <a:pt x="417477" y="615335"/>
                    <a:pt x="378135" y="654680"/>
                  </a:cubicBezTo>
                  <a:cubicBezTo>
                    <a:pt x="332119" y="650078"/>
                    <a:pt x="286242" y="637989"/>
                    <a:pt x="240086" y="640874"/>
                  </a:cubicBezTo>
                  <a:cubicBezTo>
                    <a:pt x="211039" y="642689"/>
                    <a:pt x="157257" y="668485"/>
                    <a:pt x="157257" y="668485"/>
                  </a:cubicBezTo>
                  <a:cubicBezTo>
                    <a:pt x="152655" y="654679"/>
                    <a:pt x="143452" y="641620"/>
                    <a:pt x="143452" y="627068"/>
                  </a:cubicBezTo>
                  <a:cubicBezTo>
                    <a:pt x="143452" y="547263"/>
                    <a:pt x="207919" y="591984"/>
                    <a:pt x="267696" y="599457"/>
                  </a:cubicBezTo>
                  <a:cubicBezTo>
                    <a:pt x="286103" y="594855"/>
                    <a:pt x="308101" y="597504"/>
                    <a:pt x="322916" y="585651"/>
                  </a:cubicBezTo>
                  <a:cubicBezTo>
                    <a:pt x="334279" y="576560"/>
                    <a:pt x="329233" y="556713"/>
                    <a:pt x="336720" y="544234"/>
                  </a:cubicBezTo>
                  <a:cubicBezTo>
                    <a:pt x="343416" y="533073"/>
                    <a:pt x="355127" y="525826"/>
                    <a:pt x="364330" y="516622"/>
                  </a:cubicBezTo>
                  <a:cubicBezTo>
                    <a:pt x="271698" y="454863"/>
                    <a:pt x="356531" y="501777"/>
                    <a:pt x="157257" y="475205"/>
                  </a:cubicBezTo>
                  <a:cubicBezTo>
                    <a:pt x="142833" y="473282"/>
                    <a:pt x="129834" y="465397"/>
                    <a:pt x="115842" y="461399"/>
                  </a:cubicBezTo>
                  <a:cubicBezTo>
                    <a:pt x="97599" y="456186"/>
                    <a:pt x="79029" y="452195"/>
                    <a:pt x="60623" y="447593"/>
                  </a:cubicBezTo>
                  <a:cubicBezTo>
                    <a:pt x="41417" y="418782"/>
                    <a:pt x="1601" y="388969"/>
                    <a:pt x="74428" y="378565"/>
                  </a:cubicBezTo>
                  <a:cubicBezTo>
                    <a:pt x="93210" y="375882"/>
                    <a:pt x="111474" y="386919"/>
                    <a:pt x="129647" y="392371"/>
                  </a:cubicBezTo>
                  <a:cubicBezTo>
                    <a:pt x="157523" y="400734"/>
                    <a:pt x="212477" y="419982"/>
                    <a:pt x="212477" y="419982"/>
                  </a:cubicBezTo>
                  <a:cubicBezTo>
                    <a:pt x="286013" y="405273"/>
                    <a:pt x="297607" y="426885"/>
                    <a:pt x="309111" y="419982"/>
                  </a:cubicBez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57" name="Oval 31"/>
            <p:cNvSpPr/>
            <p:nvPr/>
          </p:nvSpPr>
          <p:spPr>
            <a:xfrm flipH="1" flipV="1">
              <a:off x="5398177" y="2636042"/>
              <a:ext cx="136511" cy="14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</p:grpSp>
      <p:grpSp>
        <p:nvGrpSpPr>
          <p:cNvPr id="41028" name="Group 112"/>
          <p:cNvGrpSpPr>
            <a:grpSpLocks/>
          </p:cNvGrpSpPr>
          <p:nvPr/>
        </p:nvGrpSpPr>
        <p:grpSpPr bwMode="auto">
          <a:xfrm>
            <a:off x="8317707" y="2813450"/>
            <a:ext cx="436960" cy="601265"/>
            <a:chOff x="1742879" y="898342"/>
            <a:chExt cx="1448516" cy="1435607"/>
          </a:xfrm>
        </p:grpSpPr>
        <p:grpSp>
          <p:nvGrpSpPr>
            <p:cNvPr id="41203" name="Group 36"/>
            <p:cNvGrpSpPr>
              <a:grpSpLocks/>
            </p:cNvGrpSpPr>
            <p:nvPr/>
          </p:nvGrpSpPr>
          <p:grpSpPr bwMode="auto">
            <a:xfrm>
              <a:off x="1742881" y="898340"/>
              <a:ext cx="1448517" cy="1435606"/>
              <a:chOff x="1742863" y="898340"/>
              <a:chExt cx="1239817" cy="1262041"/>
            </a:xfrm>
          </p:grpSpPr>
          <p:sp>
            <p:nvSpPr>
              <p:cNvPr id="167" name="Isosceles Triangle 166"/>
              <p:cNvSpPr/>
              <p:nvPr/>
            </p:nvSpPr>
            <p:spPr>
              <a:xfrm>
                <a:off x="2182033" y="925831"/>
                <a:ext cx="121617" cy="384861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168" name="Isosceles Triangle 167"/>
              <p:cNvSpPr/>
              <p:nvPr/>
            </p:nvSpPr>
            <p:spPr>
              <a:xfrm rot="1588844">
                <a:off x="2394863" y="898342"/>
                <a:ext cx="152020" cy="457334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169" name="Isosceles Triangle 168"/>
              <p:cNvSpPr/>
              <p:nvPr/>
            </p:nvSpPr>
            <p:spPr>
              <a:xfrm rot="3021687">
                <a:off x="2548361" y="1053111"/>
                <a:ext cx="152444" cy="452685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170" name="Isosceles Triangle 169"/>
              <p:cNvSpPr/>
              <p:nvPr/>
            </p:nvSpPr>
            <p:spPr>
              <a:xfrm rot="4484880">
                <a:off x="2659844" y="1205555"/>
                <a:ext cx="152446" cy="452685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171" name="Isosceles Triangle 170"/>
              <p:cNvSpPr/>
              <p:nvPr/>
            </p:nvSpPr>
            <p:spPr>
              <a:xfrm rot="5721822">
                <a:off x="2678424" y="1351313"/>
                <a:ext cx="152444" cy="456064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172" name="Isosceles Triangle 171"/>
              <p:cNvSpPr/>
              <p:nvPr/>
            </p:nvSpPr>
            <p:spPr>
              <a:xfrm rot="7819756">
                <a:off x="2593967" y="1548742"/>
                <a:ext cx="152446" cy="456062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173" name="Isosceles Triangle 172"/>
              <p:cNvSpPr/>
              <p:nvPr/>
            </p:nvSpPr>
            <p:spPr>
              <a:xfrm rot="9642950">
                <a:off x="2421889" y="1663065"/>
                <a:ext cx="152020" cy="454835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174" name="Isosceles Triangle 173"/>
              <p:cNvSpPr/>
              <p:nvPr/>
            </p:nvSpPr>
            <p:spPr>
              <a:xfrm rot="11149910">
                <a:off x="2219194" y="1703050"/>
                <a:ext cx="152020" cy="457334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175" name="Isosceles Triangle 174"/>
              <p:cNvSpPr/>
              <p:nvPr/>
            </p:nvSpPr>
            <p:spPr>
              <a:xfrm rot="13762052">
                <a:off x="2009532" y="1593724"/>
                <a:ext cx="152446" cy="456064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176" name="Isosceles Triangle 175"/>
              <p:cNvSpPr/>
              <p:nvPr/>
            </p:nvSpPr>
            <p:spPr>
              <a:xfrm rot="16486652">
                <a:off x="1926764" y="1397986"/>
                <a:ext cx="152444" cy="452685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177" name="Isosceles Triangle 176"/>
              <p:cNvSpPr/>
              <p:nvPr/>
            </p:nvSpPr>
            <p:spPr>
              <a:xfrm rot="18233835">
                <a:off x="1894671" y="1256347"/>
                <a:ext cx="152444" cy="456064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178" name="Isosceles Triangle 177"/>
              <p:cNvSpPr/>
              <p:nvPr/>
            </p:nvSpPr>
            <p:spPr>
              <a:xfrm rot="19078268">
                <a:off x="1935422" y="1088273"/>
                <a:ext cx="152020" cy="457334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179" name="Isosceles Triangle 178"/>
              <p:cNvSpPr/>
              <p:nvPr/>
            </p:nvSpPr>
            <p:spPr>
              <a:xfrm rot="19677295">
                <a:off x="2002987" y="955820"/>
                <a:ext cx="152020" cy="454835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2124604" y="1288201"/>
                <a:ext cx="422280" cy="42984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2225951" y="1345679"/>
                <a:ext cx="314176" cy="25990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0" name="Freeform 159"/>
            <p:cNvSpPr/>
            <p:nvPr/>
          </p:nvSpPr>
          <p:spPr>
            <a:xfrm>
              <a:off x="2188881" y="1697165"/>
              <a:ext cx="276283" cy="181938"/>
            </a:xfrm>
            <a:custGeom>
              <a:avLst/>
              <a:gdLst>
                <a:gd name="connsiteX0" fmla="*/ 152601 w 276845"/>
                <a:gd name="connsiteY0" fmla="*/ 41500 h 179557"/>
                <a:gd name="connsiteX1" fmla="*/ 124991 w 276845"/>
                <a:gd name="connsiteY1" fmla="*/ 82917 h 179557"/>
                <a:gd name="connsiteX2" fmla="*/ 166406 w 276845"/>
                <a:gd name="connsiteY2" fmla="*/ 96723 h 179557"/>
                <a:gd name="connsiteX3" fmla="*/ 235430 w 276845"/>
                <a:gd name="connsiteY3" fmla="*/ 82917 h 179557"/>
                <a:gd name="connsiteX4" fmla="*/ 207821 w 276845"/>
                <a:gd name="connsiteY4" fmla="*/ 55305 h 179557"/>
                <a:gd name="connsiteX5" fmla="*/ 111186 w 276845"/>
                <a:gd name="connsiteY5" fmla="*/ 27694 h 179557"/>
                <a:gd name="connsiteX6" fmla="*/ 14552 w 276845"/>
                <a:gd name="connsiteY6" fmla="*/ 41500 h 179557"/>
                <a:gd name="connsiteX7" fmla="*/ 42162 w 276845"/>
                <a:gd name="connsiteY7" fmla="*/ 96723 h 179557"/>
                <a:gd name="connsiteX8" fmla="*/ 83577 w 276845"/>
                <a:gd name="connsiteY8" fmla="*/ 110528 h 179557"/>
                <a:gd name="connsiteX9" fmla="*/ 166406 w 276845"/>
                <a:gd name="connsiteY9" fmla="*/ 124334 h 179557"/>
                <a:gd name="connsiteX10" fmla="*/ 249235 w 276845"/>
                <a:gd name="connsiteY10" fmla="*/ 110528 h 179557"/>
                <a:gd name="connsiteX11" fmla="*/ 249235 w 276845"/>
                <a:gd name="connsiteY11" fmla="*/ 13888 h 179557"/>
                <a:gd name="connsiteX12" fmla="*/ 207821 w 276845"/>
                <a:gd name="connsiteY12" fmla="*/ 82 h 179557"/>
                <a:gd name="connsiteX13" fmla="*/ 124991 w 276845"/>
                <a:gd name="connsiteY13" fmla="*/ 13888 h 179557"/>
                <a:gd name="connsiteX14" fmla="*/ 111186 w 276845"/>
                <a:gd name="connsiteY14" fmla="*/ 55305 h 179557"/>
                <a:gd name="connsiteX15" fmla="*/ 138796 w 276845"/>
                <a:gd name="connsiteY15" fmla="*/ 151946 h 179557"/>
                <a:gd name="connsiteX16" fmla="*/ 180211 w 276845"/>
                <a:gd name="connsiteY16" fmla="*/ 179557 h 179557"/>
                <a:gd name="connsiteX17" fmla="*/ 276845 w 276845"/>
                <a:gd name="connsiteY17" fmla="*/ 151946 h 17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6845" h="179557">
                  <a:moveTo>
                    <a:pt x="152601" y="41500"/>
                  </a:moveTo>
                  <a:cubicBezTo>
                    <a:pt x="143398" y="55306"/>
                    <a:pt x="120967" y="66820"/>
                    <a:pt x="124991" y="82917"/>
                  </a:cubicBezTo>
                  <a:cubicBezTo>
                    <a:pt x="128520" y="97034"/>
                    <a:pt x="151854" y="96723"/>
                    <a:pt x="166406" y="96723"/>
                  </a:cubicBezTo>
                  <a:cubicBezTo>
                    <a:pt x="189870" y="96723"/>
                    <a:pt x="212422" y="87519"/>
                    <a:pt x="235430" y="82917"/>
                  </a:cubicBezTo>
                  <a:cubicBezTo>
                    <a:pt x="226227" y="73713"/>
                    <a:pt x="218982" y="62002"/>
                    <a:pt x="207821" y="55305"/>
                  </a:cubicBezTo>
                  <a:cubicBezTo>
                    <a:pt x="193679" y="46819"/>
                    <a:pt x="121495" y="30272"/>
                    <a:pt x="111186" y="27694"/>
                  </a:cubicBezTo>
                  <a:cubicBezTo>
                    <a:pt x="78975" y="32296"/>
                    <a:pt x="37559" y="18491"/>
                    <a:pt x="14552" y="41500"/>
                  </a:cubicBezTo>
                  <a:cubicBezTo>
                    <a:pt x="0" y="56053"/>
                    <a:pt x="27610" y="82170"/>
                    <a:pt x="42162" y="96723"/>
                  </a:cubicBezTo>
                  <a:cubicBezTo>
                    <a:pt x="52451" y="107013"/>
                    <a:pt x="69372" y="107371"/>
                    <a:pt x="83577" y="110528"/>
                  </a:cubicBezTo>
                  <a:cubicBezTo>
                    <a:pt x="110901" y="116600"/>
                    <a:pt x="138796" y="119732"/>
                    <a:pt x="166406" y="124334"/>
                  </a:cubicBezTo>
                  <a:cubicBezTo>
                    <a:pt x="194016" y="119732"/>
                    <a:pt x="224933" y="124416"/>
                    <a:pt x="249235" y="110528"/>
                  </a:cubicBezTo>
                  <a:cubicBezTo>
                    <a:pt x="275374" y="95591"/>
                    <a:pt x="258311" y="25234"/>
                    <a:pt x="249235" y="13888"/>
                  </a:cubicBezTo>
                  <a:cubicBezTo>
                    <a:pt x="240145" y="2525"/>
                    <a:pt x="221626" y="4684"/>
                    <a:pt x="207821" y="82"/>
                  </a:cubicBezTo>
                  <a:cubicBezTo>
                    <a:pt x="180211" y="4684"/>
                    <a:pt x="149294" y="0"/>
                    <a:pt x="124991" y="13888"/>
                  </a:cubicBezTo>
                  <a:cubicBezTo>
                    <a:pt x="112356" y="21108"/>
                    <a:pt x="111186" y="40753"/>
                    <a:pt x="111186" y="55305"/>
                  </a:cubicBezTo>
                  <a:cubicBezTo>
                    <a:pt x="111186" y="57785"/>
                    <a:pt x="132286" y="143808"/>
                    <a:pt x="138796" y="151946"/>
                  </a:cubicBezTo>
                  <a:cubicBezTo>
                    <a:pt x="149160" y="164902"/>
                    <a:pt x="166406" y="170353"/>
                    <a:pt x="180211" y="179557"/>
                  </a:cubicBezTo>
                  <a:cubicBezTo>
                    <a:pt x="259325" y="163733"/>
                    <a:pt x="228248" y="176244"/>
                    <a:pt x="276845" y="151946"/>
                  </a:cubicBezTo>
                </a:path>
              </a:pathLst>
            </a:custGeom>
            <a:ln w="63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61" name="Oval 160"/>
            <p:cNvSpPr/>
            <p:nvPr/>
          </p:nvSpPr>
          <p:spPr>
            <a:xfrm>
              <a:off x="2465164" y="1279276"/>
              <a:ext cx="86832" cy="88126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62" name="Oval 161"/>
            <p:cNvSpPr/>
            <p:nvPr/>
          </p:nvSpPr>
          <p:spPr>
            <a:xfrm>
              <a:off x="2279658" y="1313389"/>
              <a:ext cx="86832" cy="88126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63" name="Oval 162"/>
            <p:cNvSpPr/>
            <p:nvPr/>
          </p:nvSpPr>
          <p:spPr>
            <a:xfrm>
              <a:off x="2173093" y="1435628"/>
              <a:ext cx="86832" cy="85284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64" name="Oval 163"/>
            <p:cNvSpPr/>
            <p:nvPr/>
          </p:nvSpPr>
          <p:spPr>
            <a:xfrm>
              <a:off x="2141518" y="1563554"/>
              <a:ext cx="82884" cy="88126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2551996" y="1717065"/>
              <a:ext cx="86832" cy="85284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66" name="Oval 165"/>
            <p:cNvSpPr/>
            <p:nvPr/>
          </p:nvSpPr>
          <p:spPr>
            <a:xfrm>
              <a:off x="2694085" y="1620410"/>
              <a:ext cx="86832" cy="85284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</p:grpSp>
      <p:sp>
        <p:nvSpPr>
          <p:cNvPr id="182" name="Oval 181"/>
          <p:cNvSpPr/>
          <p:nvPr/>
        </p:nvSpPr>
        <p:spPr>
          <a:xfrm>
            <a:off x="6873479" y="2938464"/>
            <a:ext cx="370284" cy="305991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83" name="Oval 182"/>
          <p:cNvSpPr/>
          <p:nvPr/>
        </p:nvSpPr>
        <p:spPr>
          <a:xfrm>
            <a:off x="6898481" y="2957514"/>
            <a:ext cx="323850" cy="25479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825" b="1" dirty="0">
              <a:solidFill>
                <a:schemeClr val="tx1"/>
              </a:solidFill>
            </a:endParaRPr>
          </a:p>
        </p:txBody>
      </p:sp>
      <p:sp>
        <p:nvSpPr>
          <p:cNvPr id="41031" name="TextBox 189"/>
          <p:cNvSpPr txBox="1">
            <a:spLocks noChangeArrowheads="1"/>
          </p:cNvSpPr>
          <p:nvPr/>
        </p:nvSpPr>
        <p:spPr bwMode="auto">
          <a:xfrm>
            <a:off x="6904436" y="2947988"/>
            <a:ext cx="36901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050" dirty="0" err="1">
                <a:solidFill>
                  <a:schemeClr val="bg1"/>
                </a:solidFill>
                <a:latin typeface="Calibri" charset="0"/>
              </a:rPr>
              <a:t>T</a:t>
            </a:r>
            <a:r>
              <a:rPr lang="en-US" altLang="en-US" sz="1050" baseline="-25000" dirty="0" err="1">
                <a:solidFill>
                  <a:schemeClr val="bg1"/>
                </a:solidFill>
                <a:latin typeface="Calibri" charset="0"/>
              </a:rPr>
              <a:t>reg</a:t>
            </a:r>
            <a:endParaRPr lang="en-US" altLang="en-US" sz="105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185" name="Freeform 184"/>
          <p:cNvSpPr/>
          <p:nvPr/>
        </p:nvSpPr>
        <p:spPr>
          <a:xfrm>
            <a:off x="6863954" y="2764633"/>
            <a:ext cx="217884" cy="150019"/>
          </a:xfrm>
          <a:custGeom>
            <a:avLst/>
            <a:gdLst>
              <a:gd name="connsiteX0" fmla="*/ 152601 w 276845"/>
              <a:gd name="connsiteY0" fmla="*/ 41500 h 179557"/>
              <a:gd name="connsiteX1" fmla="*/ 124991 w 276845"/>
              <a:gd name="connsiteY1" fmla="*/ 82917 h 179557"/>
              <a:gd name="connsiteX2" fmla="*/ 166406 w 276845"/>
              <a:gd name="connsiteY2" fmla="*/ 96723 h 179557"/>
              <a:gd name="connsiteX3" fmla="*/ 235430 w 276845"/>
              <a:gd name="connsiteY3" fmla="*/ 82917 h 179557"/>
              <a:gd name="connsiteX4" fmla="*/ 207821 w 276845"/>
              <a:gd name="connsiteY4" fmla="*/ 55305 h 179557"/>
              <a:gd name="connsiteX5" fmla="*/ 111186 w 276845"/>
              <a:gd name="connsiteY5" fmla="*/ 27694 h 179557"/>
              <a:gd name="connsiteX6" fmla="*/ 14552 w 276845"/>
              <a:gd name="connsiteY6" fmla="*/ 41500 h 179557"/>
              <a:gd name="connsiteX7" fmla="*/ 42162 w 276845"/>
              <a:gd name="connsiteY7" fmla="*/ 96723 h 179557"/>
              <a:gd name="connsiteX8" fmla="*/ 83577 w 276845"/>
              <a:gd name="connsiteY8" fmla="*/ 110528 h 179557"/>
              <a:gd name="connsiteX9" fmla="*/ 166406 w 276845"/>
              <a:gd name="connsiteY9" fmla="*/ 124334 h 179557"/>
              <a:gd name="connsiteX10" fmla="*/ 249235 w 276845"/>
              <a:gd name="connsiteY10" fmla="*/ 110528 h 179557"/>
              <a:gd name="connsiteX11" fmla="*/ 249235 w 276845"/>
              <a:gd name="connsiteY11" fmla="*/ 13888 h 179557"/>
              <a:gd name="connsiteX12" fmla="*/ 207821 w 276845"/>
              <a:gd name="connsiteY12" fmla="*/ 82 h 179557"/>
              <a:gd name="connsiteX13" fmla="*/ 124991 w 276845"/>
              <a:gd name="connsiteY13" fmla="*/ 13888 h 179557"/>
              <a:gd name="connsiteX14" fmla="*/ 111186 w 276845"/>
              <a:gd name="connsiteY14" fmla="*/ 55305 h 179557"/>
              <a:gd name="connsiteX15" fmla="*/ 138796 w 276845"/>
              <a:gd name="connsiteY15" fmla="*/ 151946 h 179557"/>
              <a:gd name="connsiteX16" fmla="*/ 180211 w 276845"/>
              <a:gd name="connsiteY16" fmla="*/ 179557 h 179557"/>
              <a:gd name="connsiteX17" fmla="*/ 276845 w 276845"/>
              <a:gd name="connsiteY17" fmla="*/ 151946 h 179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76845" h="179557">
                <a:moveTo>
                  <a:pt x="152601" y="41500"/>
                </a:moveTo>
                <a:cubicBezTo>
                  <a:pt x="143398" y="55306"/>
                  <a:pt x="120967" y="66820"/>
                  <a:pt x="124991" y="82917"/>
                </a:cubicBezTo>
                <a:cubicBezTo>
                  <a:pt x="128520" y="97034"/>
                  <a:pt x="151854" y="96723"/>
                  <a:pt x="166406" y="96723"/>
                </a:cubicBezTo>
                <a:cubicBezTo>
                  <a:pt x="189870" y="96723"/>
                  <a:pt x="212422" y="87519"/>
                  <a:pt x="235430" y="82917"/>
                </a:cubicBezTo>
                <a:cubicBezTo>
                  <a:pt x="226227" y="73713"/>
                  <a:pt x="218982" y="62002"/>
                  <a:pt x="207821" y="55305"/>
                </a:cubicBezTo>
                <a:cubicBezTo>
                  <a:pt x="193679" y="46819"/>
                  <a:pt x="121495" y="30272"/>
                  <a:pt x="111186" y="27694"/>
                </a:cubicBezTo>
                <a:cubicBezTo>
                  <a:pt x="78975" y="32296"/>
                  <a:pt x="37559" y="18491"/>
                  <a:pt x="14552" y="41500"/>
                </a:cubicBezTo>
                <a:cubicBezTo>
                  <a:pt x="0" y="56053"/>
                  <a:pt x="27610" y="82170"/>
                  <a:pt x="42162" y="96723"/>
                </a:cubicBezTo>
                <a:cubicBezTo>
                  <a:pt x="52451" y="107013"/>
                  <a:pt x="69372" y="107371"/>
                  <a:pt x="83577" y="110528"/>
                </a:cubicBezTo>
                <a:cubicBezTo>
                  <a:pt x="110901" y="116600"/>
                  <a:pt x="138796" y="119732"/>
                  <a:pt x="166406" y="124334"/>
                </a:cubicBezTo>
                <a:cubicBezTo>
                  <a:pt x="194016" y="119732"/>
                  <a:pt x="224933" y="124416"/>
                  <a:pt x="249235" y="110528"/>
                </a:cubicBezTo>
                <a:cubicBezTo>
                  <a:pt x="275374" y="95591"/>
                  <a:pt x="258311" y="25234"/>
                  <a:pt x="249235" y="13888"/>
                </a:cubicBezTo>
                <a:cubicBezTo>
                  <a:pt x="240145" y="2525"/>
                  <a:pt x="221626" y="4684"/>
                  <a:pt x="207821" y="82"/>
                </a:cubicBezTo>
                <a:cubicBezTo>
                  <a:pt x="180211" y="4684"/>
                  <a:pt x="149294" y="0"/>
                  <a:pt x="124991" y="13888"/>
                </a:cubicBezTo>
                <a:cubicBezTo>
                  <a:pt x="112356" y="21108"/>
                  <a:pt x="111186" y="40753"/>
                  <a:pt x="111186" y="55305"/>
                </a:cubicBezTo>
                <a:cubicBezTo>
                  <a:pt x="111186" y="57785"/>
                  <a:pt x="132286" y="143808"/>
                  <a:pt x="138796" y="151946"/>
                </a:cubicBezTo>
                <a:cubicBezTo>
                  <a:pt x="149160" y="164902"/>
                  <a:pt x="166406" y="170353"/>
                  <a:pt x="180211" y="179557"/>
                </a:cubicBezTo>
                <a:cubicBezTo>
                  <a:pt x="259325" y="163733"/>
                  <a:pt x="228248" y="176244"/>
                  <a:pt x="276845" y="151946"/>
                </a:cubicBezTo>
              </a:path>
            </a:pathLst>
          </a:custGeom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grpSp>
        <p:nvGrpSpPr>
          <p:cNvPr id="41033" name="Group 191"/>
          <p:cNvGrpSpPr>
            <a:grpSpLocks/>
          </p:cNvGrpSpPr>
          <p:nvPr/>
        </p:nvGrpSpPr>
        <p:grpSpPr bwMode="auto">
          <a:xfrm>
            <a:off x="5422105" y="3083720"/>
            <a:ext cx="421348" cy="305991"/>
            <a:chOff x="3724501" y="4859625"/>
            <a:chExt cx="563027" cy="408331"/>
          </a:xfrm>
        </p:grpSpPr>
        <p:sp>
          <p:nvSpPr>
            <p:cNvPr id="187" name="Oval 186"/>
            <p:cNvSpPr/>
            <p:nvPr/>
          </p:nvSpPr>
          <p:spPr>
            <a:xfrm>
              <a:off x="3724501" y="4859625"/>
              <a:ext cx="494794" cy="408331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188" name="Oval 187"/>
            <p:cNvSpPr/>
            <p:nvPr/>
          </p:nvSpPr>
          <p:spPr>
            <a:xfrm>
              <a:off x="3757912" y="4885046"/>
              <a:ext cx="432745" cy="33842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825" b="1" dirty="0">
                <a:solidFill>
                  <a:schemeClr val="tx1"/>
                </a:solidFill>
              </a:endParaRPr>
            </a:p>
          </p:txBody>
        </p:sp>
        <p:sp>
          <p:nvSpPr>
            <p:cNvPr id="41202" name="TextBox 194"/>
            <p:cNvSpPr txBox="1">
              <a:spLocks noChangeArrowheads="1"/>
            </p:cNvSpPr>
            <p:nvPr/>
          </p:nvSpPr>
          <p:spPr bwMode="auto">
            <a:xfrm>
              <a:off x="3766590" y="4872589"/>
              <a:ext cx="520938" cy="338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050" dirty="0">
                  <a:solidFill>
                    <a:schemeClr val="bg1"/>
                  </a:solidFill>
                  <a:latin typeface="Calibri" charset="0"/>
                </a:rPr>
                <a:t>Th1</a:t>
              </a:r>
            </a:p>
          </p:txBody>
        </p:sp>
      </p:grpSp>
      <p:sp>
        <p:nvSpPr>
          <p:cNvPr id="41034" name="TextBox 195"/>
          <p:cNvSpPr txBox="1">
            <a:spLocks noChangeArrowheads="1"/>
          </p:cNvSpPr>
          <p:nvPr/>
        </p:nvSpPr>
        <p:spPr bwMode="auto">
          <a:xfrm>
            <a:off x="5422107" y="2712245"/>
            <a:ext cx="45878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050" dirty="0">
                <a:solidFill>
                  <a:schemeClr val="bg1"/>
                </a:solidFill>
                <a:latin typeface="Calibri" charset="0"/>
              </a:rPr>
              <a:t>Th17</a:t>
            </a:r>
          </a:p>
        </p:txBody>
      </p:sp>
      <p:sp>
        <p:nvSpPr>
          <p:cNvPr id="41035" name="TextBox 196"/>
          <p:cNvSpPr txBox="1">
            <a:spLocks noChangeArrowheads="1"/>
          </p:cNvSpPr>
          <p:nvPr/>
        </p:nvSpPr>
        <p:spPr bwMode="auto">
          <a:xfrm>
            <a:off x="6406754" y="2813448"/>
            <a:ext cx="45878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050" dirty="0">
                <a:solidFill>
                  <a:schemeClr val="bg1"/>
                </a:solidFill>
                <a:latin typeface="Calibri" charset="0"/>
              </a:rPr>
              <a:t>Th17</a:t>
            </a:r>
          </a:p>
        </p:txBody>
      </p:sp>
      <p:grpSp>
        <p:nvGrpSpPr>
          <p:cNvPr id="41036" name="Group 198"/>
          <p:cNvGrpSpPr>
            <a:grpSpLocks/>
          </p:cNvGrpSpPr>
          <p:nvPr/>
        </p:nvGrpSpPr>
        <p:grpSpPr bwMode="auto">
          <a:xfrm>
            <a:off x="5434017" y="4974434"/>
            <a:ext cx="400494" cy="307181"/>
            <a:chOff x="3694961" y="1632004"/>
            <a:chExt cx="535421" cy="408331"/>
          </a:xfrm>
        </p:grpSpPr>
        <p:sp>
          <p:nvSpPr>
            <p:cNvPr id="194" name="Oval 193"/>
            <p:cNvSpPr/>
            <p:nvPr/>
          </p:nvSpPr>
          <p:spPr>
            <a:xfrm>
              <a:off x="3694961" y="1632004"/>
              <a:ext cx="495035" cy="408331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195" name="Oval 194"/>
            <p:cNvSpPr/>
            <p:nvPr/>
          </p:nvSpPr>
          <p:spPr>
            <a:xfrm>
              <a:off x="3728388" y="1657327"/>
              <a:ext cx="431364" cy="33869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825" b="1" dirty="0">
                <a:solidFill>
                  <a:schemeClr val="tx1"/>
                </a:solidFill>
              </a:endParaRPr>
            </a:p>
          </p:txBody>
        </p:sp>
        <p:sp>
          <p:nvSpPr>
            <p:cNvPr id="41199" name="TextBox 201"/>
            <p:cNvSpPr txBox="1">
              <a:spLocks noChangeArrowheads="1"/>
            </p:cNvSpPr>
            <p:nvPr/>
          </p:nvSpPr>
          <p:spPr bwMode="auto">
            <a:xfrm>
              <a:off x="3737049" y="1644969"/>
              <a:ext cx="493333" cy="337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050" dirty="0" err="1">
                  <a:solidFill>
                    <a:schemeClr val="bg1"/>
                  </a:solidFill>
                  <a:latin typeface="Calibri" charset="0"/>
                </a:rPr>
                <a:t>T</a:t>
              </a:r>
              <a:r>
                <a:rPr lang="en-US" altLang="en-US" sz="1050" baseline="-25000" dirty="0" err="1">
                  <a:solidFill>
                    <a:schemeClr val="bg1"/>
                  </a:solidFill>
                  <a:latin typeface="Calibri" charset="0"/>
                </a:rPr>
                <a:t>reg</a:t>
              </a:r>
              <a:endParaRPr lang="en-US" altLang="en-US" sz="1050" dirty="0">
                <a:solidFill>
                  <a:schemeClr val="bg1"/>
                </a:solidFill>
                <a:latin typeface="Calibri" charset="0"/>
              </a:endParaRPr>
            </a:p>
          </p:txBody>
        </p:sp>
      </p:grpSp>
      <p:grpSp>
        <p:nvGrpSpPr>
          <p:cNvPr id="41037" name="Group 202"/>
          <p:cNvGrpSpPr>
            <a:grpSpLocks/>
          </p:cNvGrpSpPr>
          <p:nvPr/>
        </p:nvGrpSpPr>
        <p:grpSpPr bwMode="auto">
          <a:xfrm>
            <a:off x="9078517" y="4906567"/>
            <a:ext cx="392906" cy="341709"/>
            <a:chOff x="8462963" y="2927350"/>
            <a:chExt cx="523875" cy="455613"/>
          </a:xfrm>
        </p:grpSpPr>
        <p:sp>
          <p:nvSpPr>
            <p:cNvPr id="198" name="Oval 197"/>
            <p:cNvSpPr/>
            <p:nvPr/>
          </p:nvSpPr>
          <p:spPr>
            <a:xfrm>
              <a:off x="8462963" y="2927350"/>
              <a:ext cx="523875" cy="45561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99" name="Oval 198"/>
            <p:cNvSpPr/>
            <p:nvPr/>
          </p:nvSpPr>
          <p:spPr>
            <a:xfrm>
              <a:off x="8583613" y="3152775"/>
              <a:ext cx="117475" cy="12065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200" name="Oval 199"/>
            <p:cNvSpPr/>
            <p:nvPr/>
          </p:nvSpPr>
          <p:spPr>
            <a:xfrm>
              <a:off x="8586788" y="3024187"/>
              <a:ext cx="127000" cy="119063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201" name="Oval 200"/>
            <p:cNvSpPr/>
            <p:nvPr/>
          </p:nvSpPr>
          <p:spPr>
            <a:xfrm>
              <a:off x="8723313" y="3046412"/>
              <a:ext cx="114300" cy="112713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202" name="Oval 201"/>
            <p:cNvSpPr/>
            <p:nvPr/>
          </p:nvSpPr>
          <p:spPr>
            <a:xfrm>
              <a:off x="8742363" y="3232151"/>
              <a:ext cx="46037" cy="4603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203" name="Oval 202"/>
            <p:cNvSpPr/>
            <p:nvPr/>
          </p:nvSpPr>
          <p:spPr>
            <a:xfrm>
              <a:off x="8720138" y="3327401"/>
              <a:ext cx="46037" cy="4603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204" name="Oval 203"/>
            <p:cNvSpPr/>
            <p:nvPr/>
          </p:nvSpPr>
          <p:spPr>
            <a:xfrm>
              <a:off x="8863013" y="3197226"/>
              <a:ext cx="46037" cy="4603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205" name="Oval 204"/>
            <p:cNvSpPr/>
            <p:nvPr/>
          </p:nvSpPr>
          <p:spPr>
            <a:xfrm>
              <a:off x="8901113" y="3111500"/>
              <a:ext cx="46037" cy="4603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</p:grpSp>
      <p:sp>
        <p:nvSpPr>
          <p:cNvPr id="206" name="Oval 205"/>
          <p:cNvSpPr/>
          <p:nvPr/>
        </p:nvSpPr>
        <p:spPr>
          <a:xfrm>
            <a:off x="9078516" y="4419601"/>
            <a:ext cx="370284" cy="30599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7" name="Oval 206"/>
          <p:cNvSpPr/>
          <p:nvPr/>
        </p:nvSpPr>
        <p:spPr>
          <a:xfrm>
            <a:off x="9103519" y="4438651"/>
            <a:ext cx="323850" cy="25479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825" b="1" dirty="0">
              <a:solidFill>
                <a:schemeClr val="bg1"/>
              </a:solidFill>
            </a:endParaRPr>
          </a:p>
        </p:txBody>
      </p:sp>
      <p:sp>
        <p:nvSpPr>
          <p:cNvPr id="41040" name="TextBox 213"/>
          <p:cNvSpPr txBox="1">
            <a:spLocks noChangeArrowheads="1"/>
          </p:cNvSpPr>
          <p:nvPr/>
        </p:nvSpPr>
        <p:spPr bwMode="auto">
          <a:xfrm>
            <a:off x="9109472" y="4429126"/>
            <a:ext cx="40908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050" dirty="0">
                <a:solidFill>
                  <a:schemeClr val="bg1"/>
                </a:solidFill>
                <a:latin typeface="Calibri" charset="0"/>
              </a:rPr>
              <a:t>CD8</a:t>
            </a:r>
          </a:p>
        </p:txBody>
      </p:sp>
      <p:sp>
        <p:nvSpPr>
          <p:cNvPr id="41041" name="TextBox 214"/>
          <p:cNvSpPr txBox="1">
            <a:spLocks noChangeArrowheads="1"/>
          </p:cNvSpPr>
          <p:nvPr/>
        </p:nvSpPr>
        <p:spPr bwMode="auto">
          <a:xfrm rot="5400000">
            <a:off x="5752134" y="2086646"/>
            <a:ext cx="37221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900">
                <a:solidFill>
                  <a:schemeClr val="bg1"/>
                </a:solidFill>
                <a:latin typeface="Calibri" charset="0"/>
              </a:rPr>
              <a:t>BBB</a:t>
            </a:r>
          </a:p>
        </p:txBody>
      </p:sp>
      <p:sp>
        <p:nvSpPr>
          <p:cNvPr id="41042" name="TextBox 92"/>
          <p:cNvSpPr txBox="1">
            <a:spLocks noChangeArrowheads="1"/>
          </p:cNvSpPr>
          <p:nvPr/>
        </p:nvSpPr>
        <p:spPr bwMode="auto">
          <a:xfrm>
            <a:off x="8953500" y="3444481"/>
            <a:ext cx="671512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825" dirty="0">
                <a:latin typeface="Calibri" charset="0"/>
              </a:rPr>
              <a:t>Monocyte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9164243" y="2277667"/>
            <a:ext cx="196453" cy="21358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788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213" name="Oval 212"/>
          <p:cNvSpPr/>
          <p:nvPr/>
        </p:nvSpPr>
        <p:spPr>
          <a:xfrm>
            <a:off x="8414147" y="4344592"/>
            <a:ext cx="370284" cy="30599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14" name="Oval 213"/>
          <p:cNvSpPr/>
          <p:nvPr/>
        </p:nvSpPr>
        <p:spPr>
          <a:xfrm>
            <a:off x="8439150" y="4362451"/>
            <a:ext cx="323850" cy="25479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825" b="1" dirty="0">
              <a:solidFill>
                <a:schemeClr val="bg1"/>
              </a:solidFill>
            </a:endParaRPr>
          </a:p>
        </p:txBody>
      </p:sp>
      <p:sp>
        <p:nvSpPr>
          <p:cNvPr id="41046" name="TextBox 220"/>
          <p:cNvSpPr txBox="1">
            <a:spLocks noChangeArrowheads="1"/>
          </p:cNvSpPr>
          <p:nvPr/>
        </p:nvSpPr>
        <p:spPr bwMode="auto">
          <a:xfrm>
            <a:off x="8432006" y="4354117"/>
            <a:ext cx="40908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050" dirty="0">
                <a:solidFill>
                  <a:schemeClr val="bg1"/>
                </a:solidFill>
                <a:latin typeface="Calibri" charset="0"/>
              </a:rPr>
              <a:t>CD8</a:t>
            </a:r>
          </a:p>
        </p:txBody>
      </p:sp>
      <p:sp>
        <p:nvSpPr>
          <p:cNvPr id="41047" name="TextBox 221"/>
          <p:cNvSpPr txBox="1">
            <a:spLocks noChangeArrowheads="1"/>
          </p:cNvSpPr>
          <p:nvPr/>
        </p:nvSpPr>
        <p:spPr bwMode="auto">
          <a:xfrm>
            <a:off x="6884194" y="3334942"/>
            <a:ext cx="409086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825">
                <a:solidFill>
                  <a:schemeClr val="bg1"/>
                </a:solidFill>
                <a:latin typeface="Calibri" charset="0"/>
              </a:rPr>
              <a:t>IL-10</a:t>
            </a:r>
          </a:p>
          <a:p>
            <a:pPr eaLnBrk="1" hangingPunct="1"/>
            <a:r>
              <a:rPr lang="en-US" altLang="en-US" sz="825">
                <a:solidFill>
                  <a:schemeClr val="bg1"/>
                </a:solidFill>
                <a:latin typeface="Calibri" charset="0"/>
              </a:rPr>
              <a:t>TGF</a:t>
            </a:r>
            <a:r>
              <a:rPr lang="en-US" altLang="en-US" sz="825">
                <a:solidFill>
                  <a:schemeClr val="bg1"/>
                </a:solidFill>
                <a:latin typeface="Symbol" charset="2"/>
              </a:rPr>
              <a:t>b</a:t>
            </a:r>
          </a:p>
        </p:txBody>
      </p:sp>
      <p:grpSp>
        <p:nvGrpSpPr>
          <p:cNvPr id="41048" name="Group 222"/>
          <p:cNvGrpSpPr>
            <a:grpSpLocks/>
          </p:cNvGrpSpPr>
          <p:nvPr/>
        </p:nvGrpSpPr>
        <p:grpSpPr bwMode="auto">
          <a:xfrm>
            <a:off x="6417486" y="4179658"/>
            <a:ext cx="421448" cy="305990"/>
            <a:chOff x="3724501" y="4859625"/>
            <a:chExt cx="561374" cy="408331"/>
          </a:xfrm>
        </p:grpSpPr>
        <p:sp>
          <p:nvSpPr>
            <p:cNvPr id="218" name="Oval 217"/>
            <p:cNvSpPr/>
            <p:nvPr/>
          </p:nvSpPr>
          <p:spPr>
            <a:xfrm>
              <a:off x="3724501" y="4859625"/>
              <a:ext cx="494809" cy="408331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219" name="Oval 218"/>
            <p:cNvSpPr/>
            <p:nvPr/>
          </p:nvSpPr>
          <p:spPr>
            <a:xfrm>
              <a:off x="3757805" y="4885046"/>
              <a:ext cx="432958" cy="33842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825" b="1" dirty="0">
                <a:solidFill>
                  <a:schemeClr val="tx1"/>
                </a:solidFill>
              </a:endParaRPr>
            </a:p>
          </p:txBody>
        </p:sp>
        <p:sp>
          <p:nvSpPr>
            <p:cNvPr id="41188" name="TextBox 225"/>
            <p:cNvSpPr txBox="1">
              <a:spLocks noChangeArrowheads="1"/>
            </p:cNvSpPr>
            <p:nvPr/>
          </p:nvSpPr>
          <p:spPr bwMode="auto">
            <a:xfrm>
              <a:off x="3766590" y="4872589"/>
              <a:ext cx="519285" cy="338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050" dirty="0">
                  <a:solidFill>
                    <a:schemeClr val="bg1"/>
                  </a:solidFill>
                  <a:latin typeface="Calibri" charset="0"/>
                </a:rPr>
                <a:t>Th1</a:t>
              </a:r>
            </a:p>
          </p:txBody>
        </p:sp>
      </p:grpSp>
      <p:sp>
        <p:nvSpPr>
          <p:cNvPr id="41049" name="TextBox 250"/>
          <p:cNvSpPr txBox="1">
            <a:spLocks noChangeArrowheads="1"/>
          </p:cNvSpPr>
          <p:nvPr/>
        </p:nvSpPr>
        <p:spPr bwMode="auto">
          <a:xfrm>
            <a:off x="6972301" y="3879058"/>
            <a:ext cx="372218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825">
                <a:solidFill>
                  <a:schemeClr val="bg1"/>
                </a:solidFill>
                <a:latin typeface="Calibri" charset="0"/>
              </a:rPr>
              <a:t>IFN</a:t>
            </a:r>
            <a:r>
              <a:rPr lang="en-US" altLang="en-US" sz="825">
                <a:solidFill>
                  <a:schemeClr val="bg1"/>
                </a:solidFill>
                <a:latin typeface="Symbol" charset="2"/>
              </a:rPr>
              <a:t>g</a:t>
            </a:r>
          </a:p>
        </p:txBody>
      </p:sp>
      <p:sp>
        <p:nvSpPr>
          <p:cNvPr id="41050" name="TextBox 251"/>
          <p:cNvSpPr txBox="1">
            <a:spLocks noChangeArrowheads="1"/>
          </p:cNvSpPr>
          <p:nvPr/>
        </p:nvSpPr>
        <p:spPr bwMode="auto">
          <a:xfrm>
            <a:off x="8285561" y="4602957"/>
            <a:ext cx="510076" cy="1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675">
                <a:solidFill>
                  <a:schemeClr val="bg1"/>
                </a:solidFill>
                <a:latin typeface="Calibri" charset="0"/>
              </a:rPr>
              <a:t>Cytotoxic</a:t>
            </a:r>
          </a:p>
        </p:txBody>
      </p:sp>
      <p:grpSp>
        <p:nvGrpSpPr>
          <p:cNvPr id="41051" name="Group 93"/>
          <p:cNvGrpSpPr>
            <a:grpSpLocks/>
          </p:cNvGrpSpPr>
          <p:nvPr/>
        </p:nvGrpSpPr>
        <p:grpSpPr bwMode="auto">
          <a:xfrm>
            <a:off x="4230292" y="3935018"/>
            <a:ext cx="494109" cy="454819"/>
            <a:chOff x="4950544" y="2285942"/>
            <a:chExt cx="888915" cy="834154"/>
          </a:xfrm>
        </p:grpSpPr>
        <p:sp>
          <p:nvSpPr>
            <p:cNvPr id="248" name="Freeform 247"/>
            <p:cNvSpPr/>
            <p:nvPr/>
          </p:nvSpPr>
          <p:spPr>
            <a:xfrm>
              <a:off x="4950544" y="2285942"/>
              <a:ext cx="888915" cy="834154"/>
            </a:xfrm>
            <a:custGeom>
              <a:avLst/>
              <a:gdLst>
                <a:gd name="connsiteX0" fmla="*/ 309111 w 840293"/>
                <a:gd name="connsiteY0" fmla="*/ 419982 h 768009"/>
                <a:gd name="connsiteX1" fmla="*/ 281501 w 840293"/>
                <a:gd name="connsiteY1" fmla="*/ 378565 h 768009"/>
                <a:gd name="connsiteX2" fmla="*/ 198672 w 840293"/>
                <a:gd name="connsiteY2" fmla="*/ 337148 h 768009"/>
                <a:gd name="connsiteX3" fmla="*/ 88233 w 840293"/>
                <a:gd name="connsiteY3" fmla="*/ 240507 h 768009"/>
                <a:gd name="connsiteX4" fmla="*/ 60623 w 840293"/>
                <a:gd name="connsiteY4" fmla="*/ 157673 h 768009"/>
                <a:gd name="connsiteX5" fmla="*/ 46818 w 840293"/>
                <a:gd name="connsiteY5" fmla="*/ 116256 h 768009"/>
                <a:gd name="connsiteX6" fmla="*/ 19208 w 840293"/>
                <a:gd name="connsiteY6" fmla="*/ 88644 h 768009"/>
                <a:gd name="connsiteX7" fmla="*/ 5404 w 840293"/>
                <a:gd name="connsiteY7" fmla="*/ 47227 h 768009"/>
                <a:gd name="connsiteX8" fmla="*/ 88233 w 840293"/>
                <a:gd name="connsiteY8" fmla="*/ 33421 h 768009"/>
                <a:gd name="connsiteX9" fmla="*/ 143452 w 840293"/>
                <a:gd name="connsiteY9" fmla="*/ 143867 h 768009"/>
                <a:gd name="connsiteX10" fmla="*/ 157257 w 840293"/>
                <a:gd name="connsiteY10" fmla="*/ 185284 h 768009"/>
                <a:gd name="connsiteX11" fmla="*/ 226281 w 840293"/>
                <a:gd name="connsiteY11" fmla="*/ 226702 h 768009"/>
                <a:gd name="connsiteX12" fmla="*/ 295306 w 840293"/>
                <a:gd name="connsiteY12" fmla="*/ 281925 h 768009"/>
                <a:gd name="connsiteX13" fmla="*/ 378135 w 840293"/>
                <a:gd name="connsiteY13" fmla="*/ 323342 h 768009"/>
                <a:gd name="connsiteX14" fmla="*/ 405745 w 840293"/>
                <a:gd name="connsiteY14" fmla="*/ 295730 h 768009"/>
                <a:gd name="connsiteX15" fmla="*/ 391940 w 840293"/>
                <a:gd name="connsiteY15" fmla="*/ 240507 h 768009"/>
                <a:gd name="connsiteX16" fmla="*/ 378135 w 840293"/>
                <a:gd name="connsiteY16" fmla="*/ 199090 h 768009"/>
                <a:gd name="connsiteX17" fmla="*/ 336720 w 840293"/>
                <a:gd name="connsiteY17" fmla="*/ 157673 h 768009"/>
                <a:gd name="connsiteX18" fmla="*/ 309111 w 840293"/>
                <a:gd name="connsiteY18" fmla="*/ 116256 h 768009"/>
                <a:gd name="connsiteX19" fmla="*/ 322916 w 840293"/>
                <a:gd name="connsiteY19" fmla="*/ 61033 h 768009"/>
                <a:gd name="connsiteX20" fmla="*/ 405745 w 840293"/>
                <a:gd name="connsiteY20" fmla="*/ 33421 h 768009"/>
                <a:gd name="connsiteX21" fmla="*/ 447159 w 840293"/>
                <a:gd name="connsiteY21" fmla="*/ 5810 h 768009"/>
                <a:gd name="connsiteX22" fmla="*/ 460964 w 840293"/>
                <a:gd name="connsiteY22" fmla="*/ 47227 h 768009"/>
                <a:gd name="connsiteX23" fmla="*/ 419550 w 840293"/>
                <a:gd name="connsiteY23" fmla="*/ 116256 h 768009"/>
                <a:gd name="connsiteX24" fmla="*/ 433354 w 840293"/>
                <a:gd name="connsiteY24" fmla="*/ 185284 h 768009"/>
                <a:gd name="connsiteX25" fmla="*/ 460964 w 840293"/>
                <a:gd name="connsiteY25" fmla="*/ 212896 h 768009"/>
                <a:gd name="connsiteX26" fmla="*/ 516184 w 840293"/>
                <a:gd name="connsiteY26" fmla="*/ 281925 h 768009"/>
                <a:gd name="connsiteX27" fmla="*/ 557598 w 840293"/>
                <a:gd name="connsiteY27" fmla="*/ 199090 h 768009"/>
                <a:gd name="connsiteX28" fmla="*/ 571403 w 840293"/>
                <a:gd name="connsiteY28" fmla="*/ 157673 h 768009"/>
                <a:gd name="connsiteX29" fmla="*/ 612818 w 840293"/>
                <a:gd name="connsiteY29" fmla="*/ 143867 h 768009"/>
                <a:gd name="connsiteX30" fmla="*/ 668037 w 840293"/>
                <a:gd name="connsiteY30" fmla="*/ 199090 h 768009"/>
                <a:gd name="connsiteX31" fmla="*/ 612818 w 840293"/>
                <a:gd name="connsiteY31" fmla="*/ 212896 h 768009"/>
                <a:gd name="connsiteX32" fmla="*/ 640427 w 840293"/>
                <a:gd name="connsiteY32" fmla="*/ 309536 h 768009"/>
                <a:gd name="connsiteX33" fmla="*/ 806086 w 840293"/>
                <a:gd name="connsiteY33" fmla="*/ 323342 h 768009"/>
                <a:gd name="connsiteX34" fmla="*/ 668037 w 840293"/>
                <a:gd name="connsiteY34" fmla="*/ 378565 h 768009"/>
                <a:gd name="connsiteX35" fmla="*/ 681842 w 840293"/>
                <a:gd name="connsiteY35" fmla="*/ 419982 h 768009"/>
                <a:gd name="connsiteX36" fmla="*/ 764671 w 840293"/>
                <a:gd name="connsiteY36" fmla="*/ 461399 h 768009"/>
                <a:gd name="connsiteX37" fmla="*/ 778476 w 840293"/>
                <a:gd name="connsiteY37" fmla="*/ 585651 h 768009"/>
                <a:gd name="connsiteX38" fmla="*/ 737062 w 840293"/>
                <a:gd name="connsiteY38" fmla="*/ 599457 h 768009"/>
                <a:gd name="connsiteX39" fmla="*/ 668037 w 840293"/>
                <a:gd name="connsiteY39" fmla="*/ 475205 h 768009"/>
                <a:gd name="connsiteX40" fmla="*/ 626623 w 840293"/>
                <a:gd name="connsiteY40" fmla="*/ 461399 h 768009"/>
                <a:gd name="connsiteX41" fmla="*/ 585208 w 840293"/>
                <a:gd name="connsiteY41" fmla="*/ 489011 h 768009"/>
                <a:gd name="connsiteX42" fmla="*/ 543793 w 840293"/>
                <a:gd name="connsiteY42" fmla="*/ 696097 h 768009"/>
                <a:gd name="connsiteX43" fmla="*/ 516184 w 840293"/>
                <a:gd name="connsiteY43" fmla="*/ 613262 h 768009"/>
                <a:gd name="connsiteX44" fmla="*/ 543793 w 840293"/>
                <a:gd name="connsiteY44" fmla="*/ 530428 h 768009"/>
                <a:gd name="connsiteX45" fmla="*/ 460964 w 840293"/>
                <a:gd name="connsiteY45" fmla="*/ 502816 h 768009"/>
                <a:gd name="connsiteX46" fmla="*/ 433354 w 840293"/>
                <a:gd name="connsiteY46" fmla="*/ 585651 h 768009"/>
                <a:gd name="connsiteX47" fmla="*/ 378135 w 840293"/>
                <a:gd name="connsiteY47" fmla="*/ 654680 h 768009"/>
                <a:gd name="connsiteX48" fmla="*/ 240086 w 840293"/>
                <a:gd name="connsiteY48" fmla="*/ 640874 h 768009"/>
                <a:gd name="connsiteX49" fmla="*/ 157257 w 840293"/>
                <a:gd name="connsiteY49" fmla="*/ 668485 h 768009"/>
                <a:gd name="connsiteX50" fmla="*/ 143452 w 840293"/>
                <a:gd name="connsiteY50" fmla="*/ 627068 h 768009"/>
                <a:gd name="connsiteX51" fmla="*/ 267696 w 840293"/>
                <a:gd name="connsiteY51" fmla="*/ 599457 h 768009"/>
                <a:gd name="connsiteX52" fmla="*/ 322916 w 840293"/>
                <a:gd name="connsiteY52" fmla="*/ 585651 h 768009"/>
                <a:gd name="connsiteX53" fmla="*/ 336720 w 840293"/>
                <a:gd name="connsiteY53" fmla="*/ 544234 h 768009"/>
                <a:gd name="connsiteX54" fmla="*/ 364330 w 840293"/>
                <a:gd name="connsiteY54" fmla="*/ 516622 h 768009"/>
                <a:gd name="connsiteX55" fmla="*/ 157257 w 840293"/>
                <a:gd name="connsiteY55" fmla="*/ 475205 h 768009"/>
                <a:gd name="connsiteX56" fmla="*/ 115842 w 840293"/>
                <a:gd name="connsiteY56" fmla="*/ 461399 h 768009"/>
                <a:gd name="connsiteX57" fmla="*/ 60623 w 840293"/>
                <a:gd name="connsiteY57" fmla="*/ 447593 h 768009"/>
                <a:gd name="connsiteX58" fmla="*/ 74428 w 840293"/>
                <a:gd name="connsiteY58" fmla="*/ 378565 h 768009"/>
                <a:gd name="connsiteX59" fmla="*/ 129647 w 840293"/>
                <a:gd name="connsiteY59" fmla="*/ 392371 h 768009"/>
                <a:gd name="connsiteX60" fmla="*/ 212477 w 840293"/>
                <a:gd name="connsiteY60" fmla="*/ 419982 h 768009"/>
                <a:gd name="connsiteX61" fmla="*/ 309111 w 840293"/>
                <a:gd name="connsiteY61" fmla="*/ 419982 h 76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840293" h="768009">
                  <a:moveTo>
                    <a:pt x="309111" y="419982"/>
                  </a:moveTo>
                  <a:cubicBezTo>
                    <a:pt x="320615" y="413079"/>
                    <a:pt x="293233" y="390298"/>
                    <a:pt x="281501" y="378565"/>
                  </a:cubicBezTo>
                  <a:cubicBezTo>
                    <a:pt x="254739" y="351801"/>
                    <a:pt x="232357" y="348377"/>
                    <a:pt x="198672" y="337148"/>
                  </a:cubicBezTo>
                  <a:cubicBezTo>
                    <a:pt x="145625" y="301782"/>
                    <a:pt x="112453" y="295006"/>
                    <a:pt x="88233" y="240507"/>
                  </a:cubicBezTo>
                  <a:cubicBezTo>
                    <a:pt x="76413" y="213910"/>
                    <a:pt x="69826" y="185284"/>
                    <a:pt x="60623" y="157673"/>
                  </a:cubicBezTo>
                  <a:cubicBezTo>
                    <a:pt x="56021" y="143867"/>
                    <a:pt x="57108" y="126546"/>
                    <a:pt x="46818" y="116256"/>
                  </a:cubicBezTo>
                  <a:lnTo>
                    <a:pt x="19208" y="88644"/>
                  </a:lnTo>
                  <a:cubicBezTo>
                    <a:pt x="14607" y="74838"/>
                    <a:pt x="0" y="60739"/>
                    <a:pt x="5404" y="47227"/>
                  </a:cubicBezTo>
                  <a:cubicBezTo>
                    <a:pt x="24294" y="0"/>
                    <a:pt x="61452" y="24494"/>
                    <a:pt x="88233" y="33421"/>
                  </a:cubicBezTo>
                  <a:cubicBezTo>
                    <a:pt x="136421" y="81614"/>
                    <a:pt x="111726" y="48685"/>
                    <a:pt x="143452" y="143867"/>
                  </a:cubicBezTo>
                  <a:cubicBezTo>
                    <a:pt x="148054" y="157673"/>
                    <a:pt x="146967" y="174994"/>
                    <a:pt x="157257" y="185284"/>
                  </a:cubicBezTo>
                  <a:cubicBezTo>
                    <a:pt x="211184" y="239215"/>
                    <a:pt x="154600" y="190859"/>
                    <a:pt x="226281" y="226702"/>
                  </a:cubicBezTo>
                  <a:cubicBezTo>
                    <a:pt x="282938" y="255032"/>
                    <a:pt x="252503" y="247680"/>
                    <a:pt x="295306" y="281925"/>
                  </a:cubicBezTo>
                  <a:cubicBezTo>
                    <a:pt x="333535" y="312510"/>
                    <a:pt x="334393" y="308760"/>
                    <a:pt x="378135" y="323342"/>
                  </a:cubicBezTo>
                  <a:cubicBezTo>
                    <a:pt x="387338" y="314138"/>
                    <a:pt x="403605" y="308569"/>
                    <a:pt x="405745" y="295730"/>
                  </a:cubicBezTo>
                  <a:cubicBezTo>
                    <a:pt x="408864" y="277014"/>
                    <a:pt x="397152" y="258751"/>
                    <a:pt x="391940" y="240507"/>
                  </a:cubicBezTo>
                  <a:cubicBezTo>
                    <a:pt x="387942" y="226514"/>
                    <a:pt x="386207" y="211198"/>
                    <a:pt x="378135" y="199090"/>
                  </a:cubicBezTo>
                  <a:cubicBezTo>
                    <a:pt x="367306" y="182845"/>
                    <a:pt x="349218" y="172672"/>
                    <a:pt x="336720" y="157673"/>
                  </a:cubicBezTo>
                  <a:cubicBezTo>
                    <a:pt x="326099" y="144926"/>
                    <a:pt x="318314" y="130062"/>
                    <a:pt x="309111" y="116256"/>
                  </a:cubicBezTo>
                  <a:cubicBezTo>
                    <a:pt x="313713" y="97848"/>
                    <a:pt x="308510" y="73382"/>
                    <a:pt x="322916" y="61033"/>
                  </a:cubicBezTo>
                  <a:cubicBezTo>
                    <a:pt x="345012" y="42092"/>
                    <a:pt x="381530" y="49565"/>
                    <a:pt x="405745" y="33421"/>
                  </a:cubicBezTo>
                  <a:lnTo>
                    <a:pt x="447159" y="5810"/>
                  </a:lnTo>
                  <a:cubicBezTo>
                    <a:pt x="451761" y="19616"/>
                    <a:pt x="460964" y="32675"/>
                    <a:pt x="460964" y="47227"/>
                  </a:cubicBezTo>
                  <a:cubicBezTo>
                    <a:pt x="460964" y="83069"/>
                    <a:pt x="441420" y="94383"/>
                    <a:pt x="419550" y="116256"/>
                  </a:cubicBezTo>
                  <a:cubicBezTo>
                    <a:pt x="424151" y="139265"/>
                    <a:pt x="424111" y="163716"/>
                    <a:pt x="433354" y="185284"/>
                  </a:cubicBezTo>
                  <a:cubicBezTo>
                    <a:pt x="438481" y="197248"/>
                    <a:pt x="455143" y="201254"/>
                    <a:pt x="460964" y="212896"/>
                  </a:cubicBezTo>
                  <a:cubicBezTo>
                    <a:pt x="499099" y="289171"/>
                    <a:pt x="440816" y="256800"/>
                    <a:pt x="516184" y="281925"/>
                  </a:cubicBezTo>
                  <a:cubicBezTo>
                    <a:pt x="550883" y="177821"/>
                    <a:pt x="504077" y="306139"/>
                    <a:pt x="557598" y="199090"/>
                  </a:cubicBezTo>
                  <a:cubicBezTo>
                    <a:pt x="564106" y="186074"/>
                    <a:pt x="561113" y="167963"/>
                    <a:pt x="571403" y="157673"/>
                  </a:cubicBezTo>
                  <a:cubicBezTo>
                    <a:pt x="581692" y="147383"/>
                    <a:pt x="599013" y="148469"/>
                    <a:pt x="612818" y="143867"/>
                  </a:cubicBezTo>
                  <a:cubicBezTo>
                    <a:pt x="620185" y="146323"/>
                    <a:pt x="697486" y="159821"/>
                    <a:pt x="668037" y="199090"/>
                  </a:cubicBezTo>
                  <a:cubicBezTo>
                    <a:pt x="656654" y="214269"/>
                    <a:pt x="631224" y="208294"/>
                    <a:pt x="612818" y="212896"/>
                  </a:cubicBezTo>
                  <a:cubicBezTo>
                    <a:pt x="584330" y="298365"/>
                    <a:pt x="553634" y="298686"/>
                    <a:pt x="640427" y="309536"/>
                  </a:cubicBezTo>
                  <a:cubicBezTo>
                    <a:pt x="695410" y="316409"/>
                    <a:pt x="750866" y="318740"/>
                    <a:pt x="806086" y="323342"/>
                  </a:cubicBezTo>
                  <a:cubicBezTo>
                    <a:pt x="840293" y="425968"/>
                    <a:pt x="819261" y="318072"/>
                    <a:pt x="668037" y="378565"/>
                  </a:cubicBezTo>
                  <a:cubicBezTo>
                    <a:pt x="654526" y="383970"/>
                    <a:pt x="672751" y="408618"/>
                    <a:pt x="681842" y="419982"/>
                  </a:cubicBezTo>
                  <a:cubicBezTo>
                    <a:pt x="701304" y="444310"/>
                    <a:pt x="737389" y="452304"/>
                    <a:pt x="764671" y="461399"/>
                  </a:cubicBezTo>
                  <a:cubicBezTo>
                    <a:pt x="773875" y="489011"/>
                    <a:pt x="812988" y="551136"/>
                    <a:pt x="778476" y="585651"/>
                  </a:cubicBezTo>
                  <a:cubicBezTo>
                    <a:pt x="768187" y="595941"/>
                    <a:pt x="750867" y="594855"/>
                    <a:pt x="737062" y="599457"/>
                  </a:cubicBezTo>
                  <a:cubicBezTo>
                    <a:pt x="724907" y="562989"/>
                    <a:pt x="703640" y="487074"/>
                    <a:pt x="668037" y="475205"/>
                  </a:cubicBezTo>
                  <a:lnTo>
                    <a:pt x="626623" y="461399"/>
                  </a:lnTo>
                  <a:cubicBezTo>
                    <a:pt x="612818" y="470603"/>
                    <a:pt x="589766" y="473057"/>
                    <a:pt x="585208" y="489011"/>
                  </a:cubicBezTo>
                  <a:cubicBezTo>
                    <a:pt x="505499" y="768009"/>
                    <a:pt x="621461" y="579590"/>
                    <a:pt x="543793" y="696097"/>
                  </a:cubicBezTo>
                  <a:cubicBezTo>
                    <a:pt x="483561" y="676018"/>
                    <a:pt x="493973" y="694709"/>
                    <a:pt x="516184" y="613262"/>
                  </a:cubicBezTo>
                  <a:cubicBezTo>
                    <a:pt x="523841" y="585183"/>
                    <a:pt x="543793" y="530428"/>
                    <a:pt x="543793" y="530428"/>
                  </a:cubicBezTo>
                  <a:cubicBezTo>
                    <a:pt x="527098" y="505384"/>
                    <a:pt x="507766" y="448211"/>
                    <a:pt x="460964" y="502816"/>
                  </a:cubicBezTo>
                  <a:cubicBezTo>
                    <a:pt x="442023" y="524915"/>
                    <a:pt x="449498" y="561433"/>
                    <a:pt x="433354" y="585651"/>
                  </a:cubicBezTo>
                  <a:cubicBezTo>
                    <a:pt x="398525" y="637898"/>
                    <a:pt x="417477" y="615335"/>
                    <a:pt x="378135" y="654680"/>
                  </a:cubicBezTo>
                  <a:cubicBezTo>
                    <a:pt x="332119" y="650078"/>
                    <a:pt x="286242" y="637989"/>
                    <a:pt x="240086" y="640874"/>
                  </a:cubicBezTo>
                  <a:cubicBezTo>
                    <a:pt x="211039" y="642689"/>
                    <a:pt x="157257" y="668485"/>
                    <a:pt x="157257" y="668485"/>
                  </a:cubicBezTo>
                  <a:cubicBezTo>
                    <a:pt x="152655" y="654679"/>
                    <a:pt x="143452" y="641620"/>
                    <a:pt x="143452" y="627068"/>
                  </a:cubicBezTo>
                  <a:cubicBezTo>
                    <a:pt x="143452" y="547263"/>
                    <a:pt x="207919" y="591984"/>
                    <a:pt x="267696" y="599457"/>
                  </a:cubicBezTo>
                  <a:cubicBezTo>
                    <a:pt x="286103" y="594855"/>
                    <a:pt x="308101" y="597504"/>
                    <a:pt x="322916" y="585651"/>
                  </a:cubicBezTo>
                  <a:cubicBezTo>
                    <a:pt x="334279" y="576560"/>
                    <a:pt x="329233" y="556713"/>
                    <a:pt x="336720" y="544234"/>
                  </a:cubicBezTo>
                  <a:cubicBezTo>
                    <a:pt x="343416" y="533073"/>
                    <a:pt x="355127" y="525826"/>
                    <a:pt x="364330" y="516622"/>
                  </a:cubicBezTo>
                  <a:cubicBezTo>
                    <a:pt x="271698" y="454863"/>
                    <a:pt x="356531" y="501777"/>
                    <a:pt x="157257" y="475205"/>
                  </a:cubicBezTo>
                  <a:cubicBezTo>
                    <a:pt x="142833" y="473282"/>
                    <a:pt x="129834" y="465397"/>
                    <a:pt x="115842" y="461399"/>
                  </a:cubicBezTo>
                  <a:cubicBezTo>
                    <a:pt x="97599" y="456186"/>
                    <a:pt x="79029" y="452195"/>
                    <a:pt x="60623" y="447593"/>
                  </a:cubicBezTo>
                  <a:cubicBezTo>
                    <a:pt x="41417" y="418782"/>
                    <a:pt x="1601" y="388969"/>
                    <a:pt x="74428" y="378565"/>
                  </a:cubicBezTo>
                  <a:cubicBezTo>
                    <a:pt x="93210" y="375882"/>
                    <a:pt x="111474" y="386919"/>
                    <a:pt x="129647" y="392371"/>
                  </a:cubicBezTo>
                  <a:cubicBezTo>
                    <a:pt x="157523" y="400734"/>
                    <a:pt x="212477" y="419982"/>
                    <a:pt x="212477" y="419982"/>
                  </a:cubicBezTo>
                  <a:cubicBezTo>
                    <a:pt x="286013" y="405273"/>
                    <a:pt x="297607" y="426885"/>
                    <a:pt x="309111" y="419982"/>
                  </a:cubicBez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249" name="Oval 248"/>
            <p:cNvSpPr/>
            <p:nvPr/>
          </p:nvSpPr>
          <p:spPr>
            <a:xfrm flipH="1" flipV="1">
              <a:off x="5398214" y="2637509"/>
              <a:ext cx="137086" cy="13757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</p:grpSp>
      <p:grpSp>
        <p:nvGrpSpPr>
          <p:cNvPr id="41052" name="Group 255"/>
          <p:cNvGrpSpPr>
            <a:grpSpLocks/>
          </p:cNvGrpSpPr>
          <p:nvPr/>
        </p:nvGrpSpPr>
        <p:grpSpPr bwMode="auto">
          <a:xfrm>
            <a:off x="4672013" y="4129087"/>
            <a:ext cx="163116" cy="196454"/>
            <a:chOff x="2526815" y="4470047"/>
            <a:chExt cx="217487" cy="261938"/>
          </a:xfrm>
        </p:grpSpPr>
        <p:sp>
          <p:nvSpPr>
            <p:cNvPr id="251" name="Oval 62"/>
            <p:cNvSpPr/>
            <p:nvPr/>
          </p:nvSpPr>
          <p:spPr bwMode="auto">
            <a:xfrm>
              <a:off x="2526815" y="4470047"/>
              <a:ext cx="217487" cy="261938"/>
            </a:xfrm>
            <a:prstGeom prst="ellipse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252" name="Oval 251"/>
            <p:cNvSpPr/>
            <p:nvPr/>
          </p:nvSpPr>
          <p:spPr bwMode="auto">
            <a:xfrm>
              <a:off x="2553803" y="4514497"/>
              <a:ext cx="168274" cy="1905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</p:grpSp>
      <p:grpSp>
        <p:nvGrpSpPr>
          <p:cNvPr id="41053" name="Group 258"/>
          <p:cNvGrpSpPr>
            <a:grpSpLocks/>
          </p:cNvGrpSpPr>
          <p:nvPr/>
        </p:nvGrpSpPr>
        <p:grpSpPr bwMode="auto">
          <a:xfrm>
            <a:off x="4260056" y="3789762"/>
            <a:ext cx="163116" cy="196453"/>
            <a:chOff x="2526815" y="4470047"/>
            <a:chExt cx="217487" cy="261938"/>
          </a:xfrm>
        </p:grpSpPr>
        <p:sp>
          <p:nvSpPr>
            <p:cNvPr id="254" name="Oval 62"/>
            <p:cNvSpPr/>
            <p:nvPr/>
          </p:nvSpPr>
          <p:spPr bwMode="auto">
            <a:xfrm>
              <a:off x="2526815" y="4470047"/>
              <a:ext cx="217487" cy="261938"/>
            </a:xfrm>
            <a:prstGeom prst="ellipse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255" name="Oval 254"/>
            <p:cNvSpPr/>
            <p:nvPr/>
          </p:nvSpPr>
          <p:spPr bwMode="auto">
            <a:xfrm>
              <a:off x="2553803" y="4514497"/>
              <a:ext cx="168274" cy="19050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</p:grpSp>
      <p:grpSp>
        <p:nvGrpSpPr>
          <p:cNvPr id="41054" name="Group 261"/>
          <p:cNvGrpSpPr>
            <a:grpSpLocks/>
          </p:cNvGrpSpPr>
          <p:nvPr/>
        </p:nvGrpSpPr>
        <p:grpSpPr bwMode="auto">
          <a:xfrm>
            <a:off x="4067175" y="3914775"/>
            <a:ext cx="163116" cy="196454"/>
            <a:chOff x="2526815" y="4470047"/>
            <a:chExt cx="217487" cy="261938"/>
          </a:xfrm>
        </p:grpSpPr>
        <p:sp>
          <p:nvSpPr>
            <p:cNvPr id="257" name="Oval 62"/>
            <p:cNvSpPr/>
            <p:nvPr/>
          </p:nvSpPr>
          <p:spPr bwMode="auto">
            <a:xfrm>
              <a:off x="2526815" y="4470047"/>
              <a:ext cx="217487" cy="261938"/>
            </a:xfrm>
            <a:prstGeom prst="ellipse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258" name="Oval 257"/>
            <p:cNvSpPr/>
            <p:nvPr/>
          </p:nvSpPr>
          <p:spPr bwMode="auto">
            <a:xfrm>
              <a:off x="2553803" y="4514497"/>
              <a:ext cx="168274" cy="1905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</p:grpSp>
      <p:grpSp>
        <p:nvGrpSpPr>
          <p:cNvPr id="41055" name="Group 264"/>
          <p:cNvGrpSpPr>
            <a:grpSpLocks/>
          </p:cNvGrpSpPr>
          <p:nvPr/>
        </p:nvGrpSpPr>
        <p:grpSpPr bwMode="auto">
          <a:xfrm>
            <a:off x="4137425" y="4165999"/>
            <a:ext cx="163115" cy="196453"/>
            <a:chOff x="2526815" y="4470047"/>
            <a:chExt cx="217487" cy="261938"/>
          </a:xfrm>
        </p:grpSpPr>
        <p:sp>
          <p:nvSpPr>
            <p:cNvPr id="260" name="Oval 62"/>
            <p:cNvSpPr/>
            <p:nvPr/>
          </p:nvSpPr>
          <p:spPr bwMode="auto">
            <a:xfrm>
              <a:off x="2526815" y="4470047"/>
              <a:ext cx="217487" cy="261938"/>
            </a:xfrm>
            <a:prstGeom prst="ellipse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261" name="Oval 260"/>
            <p:cNvSpPr/>
            <p:nvPr/>
          </p:nvSpPr>
          <p:spPr bwMode="auto">
            <a:xfrm>
              <a:off x="2553802" y="4514497"/>
              <a:ext cx="168275" cy="19050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</p:grpSp>
      <p:grpSp>
        <p:nvGrpSpPr>
          <p:cNvPr id="41056" name="Group 267"/>
          <p:cNvGrpSpPr>
            <a:grpSpLocks/>
          </p:cNvGrpSpPr>
          <p:nvPr/>
        </p:nvGrpSpPr>
        <p:grpSpPr bwMode="auto">
          <a:xfrm>
            <a:off x="4382693" y="4298156"/>
            <a:ext cx="163115" cy="196454"/>
            <a:chOff x="2526815" y="4470047"/>
            <a:chExt cx="217487" cy="261938"/>
          </a:xfrm>
        </p:grpSpPr>
        <p:sp>
          <p:nvSpPr>
            <p:cNvPr id="263" name="Oval 62"/>
            <p:cNvSpPr/>
            <p:nvPr/>
          </p:nvSpPr>
          <p:spPr bwMode="auto">
            <a:xfrm>
              <a:off x="2526815" y="4470047"/>
              <a:ext cx="217487" cy="261938"/>
            </a:xfrm>
            <a:prstGeom prst="ellipse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264" name="Oval 263"/>
            <p:cNvSpPr/>
            <p:nvPr/>
          </p:nvSpPr>
          <p:spPr bwMode="auto">
            <a:xfrm>
              <a:off x="2553802" y="4514497"/>
              <a:ext cx="168275" cy="1905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</p:grpSp>
      <p:grpSp>
        <p:nvGrpSpPr>
          <p:cNvPr id="41057" name="Group 270"/>
          <p:cNvGrpSpPr>
            <a:grpSpLocks/>
          </p:cNvGrpSpPr>
          <p:nvPr/>
        </p:nvGrpSpPr>
        <p:grpSpPr bwMode="auto">
          <a:xfrm>
            <a:off x="4521994" y="3823099"/>
            <a:ext cx="163116" cy="196453"/>
            <a:chOff x="2526815" y="4470047"/>
            <a:chExt cx="217487" cy="261938"/>
          </a:xfrm>
        </p:grpSpPr>
        <p:sp>
          <p:nvSpPr>
            <p:cNvPr id="266" name="Oval 62"/>
            <p:cNvSpPr/>
            <p:nvPr/>
          </p:nvSpPr>
          <p:spPr bwMode="auto">
            <a:xfrm>
              <a:off x="2526815" y="4470047"/>
              <a:ext cx="217487" cy="261938"/>
            </a:xfrm>
            <a:prstGeom prst="ellipse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267" name="Oval 266"/>
            <p:cNvSpPr/>
            <p:nvPr/>
          </p:nvSpPr>
          <p:spPr bwMode="auto">
            <a:xfrm>
              <a:off x="2553803" y="4514497"/>
              <a:ext cx="168274" cy="19050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</p:grpSp>
      <p:grpSp>
        <p:nvGrpSpPr>
          <p:cNvPr id="41058" name="Group 273"/>
          <p:cNvGrpSpPr>
            <a:grpSpLocks/>
          </p:cNvGrpSpPr>
          <p:nvPr/>
        </p:nvGrpSpPr>
        <p:grpSpPr bwMode="auto">
          <a:xfrm>
            <a:off x="4747025" y="4874419"/>
            <a:ext cx="163115" cy="196454"/>
            <a:chOff x="2790341" y="5246600"/>
            <a:chExt cx="217487" cy="261938"/>
          </a:xfrm>
        </p:grpSpPr>
        <p:sp>
          <p:nvSpPr>
            <p:cNvPr id="269" name="Oval 62"/>
            <p:cNvSpPr/>
            <p:nvPr/>
          </p:nvSpPr>
          <p:spPr bwMode="auto">
            <a:xfrm>
              <a:off x="2790341" y="5246600"/>
              <a:ext cx="217487" cy="261938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270" name="Oval 269"/>
            <p:cNvSpPr/>
            <p:nvPr/>
          </p:nvSpPr>
          <p:spPr bwMode="auto">
            <a:xfrm>
              <a:off x="2817328" y="5291050"/>
              <a:ext cx="168275" cy="1905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</p:grpSp>
      <p:grpSp>
        <p:nvGrpSpPr>
          <p:cNvPr id="41059" name="Group 61"/>
          <p:cNvGrpSpPr>
            <a:grpSpLocks/>
          </p:cNvGrpSpPr>
          <p:nvPr/>
        </p:nvGrpSpPr>
        <p:grpSpPr bwMode="auto">
          <a:xfrm>
            <a:off x="4555331" y="4725593"/>
            <a:ext cx="163116" cy="196453"/>
            <a:chOff x="3137102" y="2214534"/>
            <a:chExt cx="260520" cy="271389"/>
          </a:xfrm>
        </p:grpSpPr>
        <p:sp>
          <p:nvSpPr>
            <p:cNvPr id="272" name="Oval 62"/>
            <p:cNvSpPr/>
            <p:nvPr/>
          </p:nvSpPr>
          <p:spPr>
            <a:xfrm>
              <a:off x="3137102" y="2214534"/>
              <a:ext cx="260520" cy="271389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273" name="Oval 272"/>
            <p:cNvSpPr/>
            <p:nvPr/>
          </p:nvSpPr>
          <p:spPr>
            <a:xfrm>
              <a:off x="3169430" y="2260588"/>
              <a:ext cx="201570" cy="19737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</p:grpSp>
      <p:grpSp>
        <p:nvGrpSpPr>
          <p:cNvPr id="41060" name="Group 279"/>
          <p:cNvGrpSpPr>
            <a:grpSpLocks/>
          </p:cNvGrpSpPr>
          <p:nvPr/>
        </p:nvGrpSpPr>
        <p:grpSpPr bwMode="auto">
          <a:xfrm>
            <a:off x="4910138" y="5044681"/>
            <a:ext cx="163116" cy="196453"/>
            <a:chOff x="2790341" y="5246600"/>
            <a:chExt cx="217487" cy="261938"/>
          </a:xfrm>
        </p:grpSpPr>
        <p:sp>
          <p:nvSpPr>
            <p:cNvPr id="275" name="Oval 62"/>
            <p:cNvSpPr/>
            <p:nvPr/>
          </p:nvSpPr>
          <p:spPr bwMode="auto">
            <a:xfrm>
              <a:off x="2790341" y="5246600"/>
              <a:ext cx="217487" cy="261938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276" name="Oval 275"/>
            <p:cNvSpPr/>
            <p:nvPr/>
          </p:nvSpPr>
          <p:spPr bwMode="auto">
            <a:xfrm>
              <a:off x="2817329" y="5291050"/>
              <a:ext cx="168274" cy="19050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</p:grpSp>
      <p:grpSp>
        <p:nvGrpSpPr>
          <p:cNvPr id="41061" name="Group 282"/>
          <p:cNvGrpSpPr>
            <a:grpSpLocks/>
          </p:cNvGrpSpPr>
          <p:nvPr/>
        </p:nvGrpSpPr>
        <p:grpSpPr bwMode="auto">
          <a:xfrm>
            <a:off x="4554143" y="5082781"/>
            <a:ext cx="163115" cy="196453"/>
            <a:chOff x="2790341" y="5246600"/>
            <a:chExt cx="217487" cy="261938"/>
          </a:xfrm>
        </p:grpSpPr>
        <p:sp>
          <p:nvSpPr>
            <p:cNvPr id="278" name="Oval 62"/>
            <p:cNvSpPr/>
            <p:nvPr/>
          </p:nvSpPr>
          <p:spPr bwMode="auto">
            <a:xfrm>
              <a:off x="2790341" y="5246600"/>
              <a:ext cx="217487" cy="261938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279" name="Oval 278"/>
            <p:cNvSpPr/>
            <p:nvPr/>
          </p:nvSpPr>
          <p:spPr bwMode="auto">
            <a:xfrm>
              <a:off x="2817328" y="5291050"/>
              <a:ext cx="168275" cy="19050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</p:grpSp>
      <p:grpSp>
        <p:nvGrpSpPr>
          <p:cNvPr id="41062" name="Group 285"/>
          <p:cNvGrpSpPr>
            <a:grpSpLocks/>
          </p:cNvGrpSpPr>
          <p:nvPr/>
        </p:nvGrpSpPr>
        <p:grpSpPr bwMode="auto">
          <a:xfrm>
            <a:off x="4379119" y="4968481"/>
            <a:ext cx="163116" cy="196453"/>
            <a:chOff x="2790341" y="5246600"/>
            <a:chExt cx="217487" cy="261938"/>
          </a:xfrm>
        </p:grpSpPr>
        <p:sp>
          <p:nvSpPr>
            <p:cNvPr id="281" name="Oval 62"/>
            <p:cNvSpPr/>
            <p:nvPr/>
          </p:nvSpPr>
          <p:spPr bwMode="auto">
            <a:xfrm>
              <a:off x="2790341" y="5246600"/>
              <a:ext cx="217487" cy="261938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282" name="Oval 281"/>
            <p:cNvSpPr/>
            <p:nvPr/>
          </p:nvSpPr>
          <p:spPr bwMode="auto">
            <a:xfrm>
              <a:off x="2817329" y="5291050"/>
              <a:ext cx="168274" cy="19050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</p:grpSp>
      <p:sp>
        <p:nvSpPr>
          <p:cNvPr id="41063" name="TextBox 288"/>
          <p:cNvSpPr txBox="1">
            <a:spLocks noChangeArrowheads="1"/>
          </p:cNvSpPr>
          <p:nvPr/>
        </p:nvSpPr>
        <p:spPr bwMode="auto">
          <a:xfrm>
            <a:off x="4743450" y="4877992"/>
            <a:ext cx="231154" cy="1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675">
                <a:solidFill>
                  <a:schemeClr val="bg1"/>
                </a:solidFill>
                <a:latin typeface="Calibri" charset="0"/>
              </a:rPr>
              <a:t>B</a:t>
            </a:r>
          </a:p>
        </p:txBody>
      </p:sp>
      <p:sp>
        <p:nvSpPr>
          <p:cNvPr id="41064" name="TextBox 289"/>
          <p:cNvSpPr txBox="1">
            <a:spLocks noChangeArrowheads="1"/>
          </p:cNvSpPr>
          <p:nvPr/>
        </p:nvSpPr>
        <p:spPr bwMode="auto">
          <a:xfrm>
            <a:off x="4910137" y="5051823"/>
            <a:ext cx="231154" cy="1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675">
                <a:solidFill>
                  <a:schemeClr val="bg1"/>
                </a:solidFill>
                <a:latin typeface="Calibri" charset="0"/>
              </a:rPr>
              <a:t>B</a:t>
            </a:r>
          </a:p>
        </p:txBody>
      </p:sp>
      <p:sp>
        <p:nvSpPr>
          <p:cNvPr id="41065" name="TextBox 290"/>
          <p:cNvSpPr txBox="1">
            <a:spLocks noChangeArrowheads="1"/>
          </p:cNvSpPr>
          <p:nvPr/>
        </p:nvSpPr>
        <p:spPr bwMode="auto">
          <a:xfrm>
            <a:off x="4551760" y="5086351"/>
            <a:ext cx="231154" cy="1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675">
                <a:solidFill>
                  <a:schemeClr val="bg1"/>
                </a:solidFill>
                <a:latin typeface="Calibri" charset="0"/>
              </a:rPr>
              <a:t>B</a:t>
            </a:r>
          </a:p>
        </p:txBody>
      </p:sp>
      <p:sp>
        <p:nvSpPr>
          <p:cNvPr id="41066" name="TextBox 291"/>
          <p:cNvSpPr txBox="1">
            <a:spLocks noChangeArrowheads="1"/>
          </p:cNvSpPr>
          <p:nvPr/>
        </p:nvSpPr>
        <p:spPr bwMode="auto">
          <a:xfrm>
            <a:off x="4370785" y="4978004"/>
            <a:ext cx="231154" cy="1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675">
                <a:solidFill>
                  <a:schemeClr val="bg1"/>
                </a:solidFill>
                <a:latin typeface="Calibri" charset="0"/>
              </a:rPr>
              <a:t>B</a:t>
            </a:r>
          </a:p>
        </p:txBody>
      </p:sp>
      <p:sp>
        <p:nvSpPr>
          <p:cNvPr id="287" name="Freeform 286"/>
          <p:cNvSpPr/>
          <p:nvPr/>
        </p:nvSpPr>
        <p:spPr>
          <a:xfrm>
            <a:off x="4521996" y="4929190"/>
            <a:ext cx="217885" cy="150019"/>
          </a:xfrm>
          <a:custGeom>
            <a:avLst/>
            <a:gdLst>
              <a:gd name="connsiteX0" fmla="*/ 152601 w 276845"/>
              <a:gd name="connsiteY0" fmla="*/ 41500 h 179557"/>
              <a:gd name="connsiteX1" fmla="*/ 124991 w 276845"/>
              <a:gd name="connsiteY1" fmla="*/ 82917 h 179557"/>
              <a:gd name="connsiteX2" fmla="*/ 166406 w 276845"/>
              <a:gd name="connsiteY2" fmla="*/ 96723 h 179557"/>
              <a:gd name="connsiteX3" fmla="*/ 235430 w 276845"/>
              <a:gd name="connsiteY3" fmla="*/ 82917 h 179557"/>
              <a:gd name="connsiteX4" fmla="*/ 207821 w 276845"/>
              <a:gd name="connsiteY4" fmla="*/ 55305 h 179557"/>
              <a:gd name="connsiteX5" fmla="*/ 111186 w 276845"/>
              <a:gd name="connsiteY5" fmla="*/ 27694 h 179557"/>
              <a:gd name="connsiteX6" fmla="*/ 14552 w 276845"/>
              <a:gd name="connsiteY6" fmla="*/ 41500 h 179557"/>
              <a:gd name="connsiteX7" fmla="*/ 42162 w 276845"/>
              <a:gd name="connsiteY7" fmla="*/ 96723 h 179557"/>
              <a:gd name="connsiteX8" fmla="*/ 83577 w 276845"/>
              <a:gd name="connsiteY8" fmla="*/ 110528 h 179557"/>
              <a:gd name="connsiteX9" fmla="*/ 166406 w 276845"/>
              <a:gd name="connsiteY9" fmla="*/ 124334 h 179557"/>
              <a:gd name="connsiteX10" fmla="*/ 249235 w 276845"/>
              <a:gd name="connsiteY10" fmla="*/ 110528 h 179557"/>
              <a:gd name="connsiteX11" fmla="*/ 249235 w 276845"/>
              <a:gd name="connsiteY11" fmla="*/ 13888 h 179557"/>
              <a:gd name="connsiteX12" fmla="*/ 207821 w 276845"/>
              <a:gd name="connsiteY12" fmla="*/ 82 h 179557"/>
              <a:gd name="connsiteX13" fmla="*/ 124991 w 276845"/>
              <a:gd name="connsiteY13" fmla="*/ 13888 h 179557"/>
              <a:gd name="connsiteX14" fmla="*/ 111186 w 276845"/>
              <a:gd name="connsiteY14" fmla="*/ 55305 h 179557"/>
              <a:gd name="connsiteX15" fmla="*/ 138796 w 276845"/>
              <a:gd name="connsiteY15" fmla="*/ 151946 h 179557"/>
              <a:gd name="connsiteX16" fmla="*/ 180211 w 276845"/>
              <a:gd name="connsiteY16" fmla="*/ 179557 h 179557"/>
              <a:gd name="connsiteX17" fmla="*/ 276845 w 276845"/>
              <a:gd name="connsiteY17" fmla="*/ 151946 h 179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76845" h="179557">
                <a:moveTo>
                  <a:pt x="152601" y="41500"/>
                </a:moveTo>
                <a:cubicBezTo>
                  <a:pt x="143398" y="55306"/>
                  <a:pt x="120967" y="66820"/>
                  <a:pt x="124991" y="82917"/>
                </a:cubicBezTo>
                <a:cubicBezTo>
                  <a:pt x="128520" y="97034"/>
                  <a:pt x="151854" y="96723"/>
                  <a:pt x="166406" y="96723"/>
                </a:cubicBezTo>
                <a:cubicBezTo>
                  <a:pt x="189870" y="96723"/>
                  <a:pt x="212422" y="87519"/>
                  <a:pt x="235430" y="82917"/>
                </a:cubicBezTo>
                <a:cubicBezTo>
                  <a:pt x="226227" y="73713"/>
                  <a:pt x="218982" y="62002"/>
                  <a:pt x="207821" y="55305"/>
                </a:cubicBezTo>
                <a:cubicBezTo>
                  <a:pt x="193679" y="46819"/>
                  <a:pt x="121495" y="30272"/>
                  <a:pt x="111186" y="27694"/>
                </a:cubicBezTo>
                <a:cubicBezTo>
                  <a:pt x="78975" y="32296"/>
                  <a:pt x="37559" y="18491"/>
                  <a:pt x="14552" y="41500"/>
                </a:cubicBezTo>
                <a:cubicBezTo>
                  <a:pt x="0" y="56053"/>
                  <a:pt x="27610" y="82170"/>
                  <a:pt x="42162" y="96723"/>
                </a:cubicBezTo>
                <a:cubicBezTo>
                  <a:pt x="52451" y="107013"/>
                  <a:pt x="69372" y="107371"/>
                  <a:pt x="83577" y="110528"/>
                </a:cubicBezTo>
                <a:cubicBezTo>
                  <a:pt x="110901" y="116600"/>
                  <a:pt x="138796" y="119732"/>
                  <a:pt x="166406" y="124334"/>
                </a:cubicBezTo>
                <a:cubicBezTo>
                  <a:pt x="194016" y="119732"/>
                  <a:pt x="224933" y="124416"/>
                  <a:pt x="249235" y="110528"/>
                </a:cubicBezTo>
                <a:cubicBezTo>
                  <a:pt x="275374" y="95591"/>
                  <a:pt x="258311" y="25234"/>
                  <a:pt x="249235" y="13888"/>
                </a:cubicBezTo>
                <a:cubicBezTo>
                  <a:pt x="240145" y="2525"/>
                  <a:pt x="221626" y="4684"/>
                  <a:pt x="207821" y="82"/>
                </a:cubicBezTo>
                <a:cubicBezTo>
                  <a:pt x="180211" y="4684"/>
                  <a:pt x="149294" y="0"/>
                  <a:pt x="124991" y="13888"/>
                </a:cubicBezTo>
                <a:cubicBezTo>
                  <a:pt x="112356" y="21108"/>
                  <a:pt x="111186" y="40753"/>
                  <a:pt x="111186" y="55305"/>
                </a:cubicBezTo>
                <a:cubicBezTo>
                  <a:pt x="111186" y="57785"/>
                  <a:pt x="132286" y="143808"/>
                  <a:pt x="138796" y="151946"/>
                </a:cubicBezTo>
                <a:cubicBezTo>
                  <a:pt x="149160" y="164902"/>
                  <a:pt x="166406" y="170353"/>
                  <a:pt x="180211" y="179557"/>
                </a:cubicBezTo>
                <a:cubicBezTo>
                  <a:pt x="259325" y="163733"/>
                  <a:pt x="228248" y="176244"/>
                  <a:pt x="276845" y="151946"/>
                </a:cubicBezTo>
              </a:path>
            </a:pathLst>
          </a:custGeom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bg1"/>
              </a:solidFill>
            </a:endParaRPr>
          </a:p>
        </p:txBody>
      </p:sp>
      <p:grpSp>
        <p:nvGrpSpPr>
          <p:cNvPr id="41068" name="Group 293"/>
          <p:cNvGrpSpPr>
            <a:grpSpLocks/>
          </p:cNvGrpSpPr>
          <p:nvPr/>
        </p:nvGrpSpPr>
        <p:grpSpPr bwMode="auto">
          <a:xfrm>
            <a:off x="3888581" y="3717131"/>
            <a:ext cx="163116" cy="196454"/>
            <a:chOff x="2526815" y="4470047"/>
            <a:chExt cx="217487" cy="261938"/>
          </a:xfrm>
        </p:grpSpPr>
        <p:sp>
          <p:nvSpPr>
            <p:cNvPr id="289" name="Oval 62"/>
            <p:cNvSpPr/>
            <p:nvPr/>
          </p:nvSpPr>
          <p:spPr bwMode="auto">
            <a:xfrm>
              <a:off x="2526815" y="4470047"/>
              <a:ext cx="217487" cy="261938"/>
            </a:xfrm>
            <a:prstGeom prst="ellipse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290" name="Oval 289"/>
            <p:cNvSpPr/>
            <p:nvPr/>
          </p:nvSpPr>
          <p:spPr bwMode="auto">
            <a:xfrm>
              <a:off x="2553803" y="4514497"/>
              <a:ext cx="168274" cy="1905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</p:grpSp>
      <p:grpSp>
        <p:nvGrpSpPr>
          <p:cNvPr id="41069" name="Group 29"/>
          <p:cNvGrpSpPr>
            <a:grpSpLocks/>
          </p:cNvGrpSpPr>
          <p:nvPr/>
        </p:nvGrpSpPr>
        <p:grpSpPr bwMode="auto">
          <a:xfrm>
            <a:off x="3746898" y="3308748"/>
            <a:ext cx="295275" cy="377428"/>
            <a:chOff x="4950544" y="2285942"/>
            <a:chExt cx="888915" cy="834154"/>
          </a:xfrm>
        </p:grpSpPr>
        <p:sp>
          <p:nvSpPr>
            <p:cNvPr id="292" name="Freeform 30"/>
            <p:cNvSpPr/>
            <p:nvPr/>
          </p:nvSpPr>
          <p:spPr>
            <a:xfrm>
              <a:off x="4950544" y="2285942"/>
              <a:ext cx="888915" cy="834154"/>
            </a:xfrm>
            <a:custGeom>
              <a:avLst/>
              <a:gdLst>
                <a:gd name="connsiteX0" fmla="*/ 309111 w 840293"/>
                <a:gd name="connsiteY0" fmla="*/ 419982 h 768009"/>
                <a:gd name="connsiteX1" fmla="*/ 281501 w 840293"/>
                <a:gd name="connsiteY1" fmla="*/ 378565 h 768009"/>
                <a:gd name="connsiteX2" fmla="*/ 198672 w 840293"/>
                <a:gd name="connsiteY2" fmla="*/ 337148 h 768009"/>
                <a:gd name="connsiteX3" fmla="*/ 88233 w 840293"/>
                <a:gd name="connsiteY3" fmla="*/ 240507 h 768009"/>
                <a:gd name="connsiteX4" fmla="*/ 60623 w 840293"/>
                <a:gd name="connsiteY4" fmla="*/ 157673 h 768009"/>
                <a:gd name="connsiteX5" fmla="*/ 46818 w 840293"/>
                <a:gd name="connsiteY5" fmla="*/ 116256 h 768009"/>
                <a:gd name="connsiteX6" fmla="*/ 19208 w 840293"/>
                <a:gd name="connsiteY6" fmla="*/ 88644 h 768009"/>
                <a:gd name="connsiteX7" fmla="*/ 5404 w 840293"/>
                <a:gd name="connsiteY7" fmla="*/ 47227 h 768009"/>
                <a:gd name="connsiteX8" fmla="*/ 88233 w 840293"/>
                <a:gd name="connsiteY8" fmla="*/ 33421 h 768009"/>
                <a:gd name="connsiteX9" fmla="*/ 143452 w 840293"/>
                <a:gd name="connsiteY9" fmla="*/ 143867 h 768009"/>
                <a:gd name="connsiteX10" fmla="*/ 157257 w 840293"/>
                <a:gd name="connsiteY10" fmla="*/ 185284 h 768009"/>
                <a:gd name="connsiteX11" fmla="*/ 226281 w 840293"/>
                <a:gd name="connsiteY11" fmla="*/ 226702 h 768009"/>
                <a:gd name="connsiteX12" fmla="*/ 295306 w 840293"/>
                <a:gd name="connsiteY12" fmla="*/ 281925 h 768009"/>
                <a:gd name="connsiteX13" fmla="*/ 378135 w 840293"/>
                <a:gd name="connsiteY13" fmla="*/ 323342 h 768009"/>
                <a:gd name="connsiteX14" fmla="*/ 405745 w 840293"/>
                <a:gd name="connsiteY14" fmla="*/ 295730 h 768009"/>
                <a:gd name="connsiteX15" fmla="*/ 391940 w 840293"/>
                <a:gd name="connsiteY15" fmla="*/ 240507 h 768009"/>
                <a:gd name="connsiteX16" fmla="*/ 378135 w 840293"/>
                <a:gd name="connsiteY16" fmla="*/ 199090 h 768009"/>
                <a:gd name="connsiteX17" fmla="*/ 336720 w 840293"/>
                <a:gd name="connsiteY17" fmla="*/ 157673 h 768009"/>
                <a:gd name="connsiteX18" fmla="*/ 309111 w 840293"/>
                <a:gd name="connsiteY18" fmla="*/ 116256 h 768009"/>
                <a:gd name="connsiteX19" fmla="*/ 322916 w 840293"/>
                <a:gd name="connsiteY19" fmla="*/ 61033 h 768009"/>
                <a:gd name="connsiteX20" fmla="*/ 405745 w 840293"/>
                <a:gd name="connsiteY20" fmla="*/ 33421 h 768009"/>
                <a:gd name="connsiteX21" fmla="*/ 447159 w 840293"/>
                <a:gd name="connsiteY21" fmla="*/ 5810 h 768009"/>
                <a:gd name="connsiteX22" fmla="*/ 460964 w 840293"/>
                <a:gd name="connsiteY22" fmla="*/ 47227 h 768009"/>
                <a:gd name="connsiteX23" fmla="*/ 419550 w 840293"/>
                <a:gd name="connsiteY23" fmla="*/ 116256 h 768009"/>
                <a:gd name="connsiteX24" fmla="*/ 433354 w 840293"/>
                <a:gd name="connsiteY24" fmla="*/ 185284 h 768009"/>
                <a:gd name="connsiteX25" fmla="*/ 460964 w 840293"/>
                <a:gd name="connsiteY25" fmla="*/ 212896 h 768009"/>
                <a:gd name="connsiteX26" fmla="*/ 516184 w 840293"/>
                <a:gd name="connsiteY26" fmla="*/ 281925 h 768009"/>
                <a:gd name="connsiteX27" fmla="*/ 557598 w 840293"/>
                <a:gd name="connsiteY27" fmla="*/ 199090 h 768009"/>
                <a:gd name="connsiteX28" fmla="*/ 571403 w 840293"/>
                <a:gd name="connsiteY28" fmla="*/ 157673 h 768009"/>
                <a:gd name="connsiteX29" fmla="*/ 612818 w 840293"/>
                <a:gd name="connsiteY29" fmla="*/ 143867 h 768009"/>
                <a:gd name="connsiteX30" fmla="*/ 668037 w 840293"/>
                <a:gd name="connsiteY30" fmla="*/ 199090 h 768009"/>
                <a:gd name="connsiteX31" fmla="*/ 612818 w 840293"/>
                <a:gd name="connsiteY31" fmla="*/ 212896 h 768009"/>
                <a:gd name="connsiteX32" fmla="*/ 640427 w 840293"/>
                <a:gd name="connsiteY32" fmla="*/ 309536 h 768009"/>
                <a:gd name="connsiteX33" fmla="*/ 806086 w 840293"/>
                <a:gd name="connsiteY33" fmla="*/ 323342 h 768009"/>
                <a:gd name="connsiteX34" fmla="*/ 668037 w 840293"/>
                <a:gd name="connsiteY34" fmla="*/ 378565 h 768009"/>
                <a:gd name="connsiteX35" fmla="*/ 681842 w 840293"/>
                <a:gd name="connsiteY35" fmla="*/ 419982 h 768009"/>
                <a:gd name="connsiteX36" fmla="*/ 764671 w 840293"/>
                <a:gd name="connsiteY36" fmla="*/ 461399 h 768009"/>
                <a:gd name="connsiteX37" fmla="*/ 778476 w 840293"/>
                <a:gd name="connsiteY37" fmla="*/ 585651 h 768009"/>
                <a:gd name="connsiteX38" fmla="*/ 737062 w 840293"/>
                <a:gd name="connsiteY38" fmla="*/ 599457 h 768009"/>
                <a:gd name="connsiteX39" fmla="*/ 668037 w 840293"/>
                <a:gd name="connsiteY39" fmla="*/ 475205 h 768009"/>
                <a:gd name="connsiteX40" fmla="*/ 626623 w 840293"/>
                <a:gd name="connsiteY40" fmla="*/ 461399 h 768009"/>
                <a:gd name="connsiteX41" fmla="*/ 585208 w 840293"/>
                <a:gd name="connsiteY41" fmla="*/ 489011 h 768009"/>
                <a:gd name="connsiteX42" fmla="*/ 543793 w 840293"/>
                <a:gd name="connsiteY42" fmla="*/ 696097 h 768009"/>
                <a:gd name="connsiteX43" fmla="*/ 516184 w 840293"/>
                <a:gd name="connsiteY43" fmla="*/ 613262 h 768009"/>
                <a:gd name="connsiteX44" fmla="*/ 543793 w 840293"/>
                <a:gd name="connsiteY44" fmla="*/ 530428 h 768009"/>
                <a:gd name="connsiteX45" fmla="*/ 460964 w 840293"/>
                <a:gd name="connsiteY45" fmla="*/ 502816 h 768009"/>
                <a:gd name="connsiteX46" fmla="*/ 433354 w 840293"/>
                <a:gd name="connsiteY46" fmla="*/ 585651 h 768009"/>
                <a:gd name="connsiteX47" fmla="*/ 378135 w 840293"/>
                <a:gd name="connsiteY47" fmla="*/ 654680 h 768009"/>
                <a:gd name="connsiteX48" fmla="*/ 240086 w 840293"/>
                <a:gd name="connsiteY48" fmla="*/ 640874 h 768009"/>
                <a:gd name="connsiteX49" fmla="*/ 157257 w 840293"/>
                <a:gd name="connsiteY49" fmla="*/ 668485 h 768009"/>
                <a:gd name="connsiteX50" fmla="*/ 143452 w 840293"/>
                <a:gd name="connsiteY50" fmla="*/ 627068 h 768009"/>
                <a:gd name="connsiteX51" fmla="*/ 267696 w 840293"/>
                <a:gd name="connsiteY51" fmla="*/ 599457 h 768009"/>
                <a:gd name="connsiteX52" fmla="*/ 322916 w 840293"/>
                <a:gd name="connsiteY52" fmla="*/ 585651 h 768009"/>
                <a:gd name="connsiteX53" fmla="*/ 336720 w 840293"/>
                <a:gd name="connsiteY53" fmla="*/ 544234 h 768009"/>
                <a:gd name="connsiteX54" fmla="*/ 364330 w 840293"/>
                <a:gd name="connsiteY54" fmla="*/ 516622 h 768009"/>
                <a:gd name="connsiteX55" fmla="*/ 157257 w 840293"/>
                <a:gd name="connsiteY55" fmla="*/ 475205 h 768009"/>
                <a:gd name="connsiteX56" fmla="*/ 115842 w 840293"/>
                <a:gd name="connsiteY56" fmla="*/ 461399 h 768009"/>
                <a:gd name="connsiteX57" fmla="*/ 60623 w 840293"/>
                <a:gd name="connsiteY57" fmla="*/ 447593 h 768009"/>
                <a:gd name="connsiteX58" fmla="*/ 74428 w 840293"/>
                <a:gd name="connsiteY58" fmla="*/ 378565 h 768009"/>
                <a:gd name="connsiteX59" fmla="*/ 129647 w 840293"/>
                <a:gd name="connsiteY59" fmla="*/ 392371 h 768009"/>
                <a:gd name="connsiteX60" fmla="*/ 212477 w 840293"/>
                <a:gd name="connsiteY60" fmla="*/ 419982 h 768009"/>
                <a:gd name="connsiteX61" fmla="*/ 309111 w 840293"/>
                <a:gd name="connsiteY61" fmla="*/ 419982 h 76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840293" h="768009">
                  <a:moveTo>
                    <a:pt x="309111" y="419982"/>
                  </a:moveTo>
                  <a:cubicBezTo>
                    <a:pt x="320615" y="413079"/>
                    <a:pt x="293233" y="390298"/>
                    <a:pt x="281501" y="378565"/>
                  </a:cubicBezTo>
                  <a:cubicBezTo>
                    <a:pt x="254739" y="351801"/>
                    <a:pt x="232357" y="348377"/>
                    <a:pt x="198672" y="337148"/>
                  </a:cubicBezTo>
                  <a:cubicBezTo>
                    <a:pt x="145625" y="301782"/>
                    <a:pt x="112453" y="295006"/>
                    <a:pt x="88233" y="240507"/>
                  </a:cubicBezTo>
                  <a:cubicBezTo>
                    <a:pt x="76413" y="213910"/>
                    <a:pt x="69826" y="185284"/>
                    <a:pt x="60623" y="157673"/>
                  </a:cubicBezTo>
                  <a:cubicBezTo>
                    <a:pt x="56021" y="143867"/>
                    <a:pt x="57108" y="126546"/>
                    <a:pt x="46818" y="116256"/>
                  </a:cubicBezTo>
                  <a:lnTo>
                    <a:pt x="19208" y="88644"/>
                  </a:lnTo>
                  <a:cubicBezTo>
                    <a:pt x="14607" y="74838"/>
                    <a:pt x="0" y="60739"/>
                    <a:pt x="5404" y="47227"/>
                  </a:cubicBezTo>
                  <a:cubicBezTo>
                    <a:pt x="24294" y="0"/>
                    <a:pt x="61452" y="24494"/>
                    <a:pt x="88233" y="33421"/>
                  </a:cubicBezTo>
                  <a:cubicBezTo>
                    <a:pt x="136421" y="81614"/>
                    <a:pt x="111726" y="48685"/>
                    <a:pt x="143452" y="143867"/>
                  </a:cubicBezTo>
                  <a:cubicBezTo>
                    <a:pt x="148054" y="157673"/>
                    <a:pt x="146967" y="174994"/>
                    <a:pt x="157257" y="185284"/>
                  </a:cubicBezTo>
                  <a:cubicBezTo>
                    <a:pt x="211184" y="239215"/>
                    <a:pt x="154600" y="190859"/>
                    <a:pt x="226281" y="226702"/>
                  </a:cubicBezTo>
                  <a:cubicBezTo>
                    <a:pt x="282938" y="255032"/>
                    <a:pt x="252503" y="247680"/>
                    <a:pt x="295306" y="281925"/>
                  </a:cubicBezTo>
                  <a:cubicBezTo>
                    <a:pt x="333535" y="312510"/>
                    <a:pt x="334393" y="308760"/>
                    <a:pt x="378135" y="323342"/>
                  </a:cubicBezTo>
                  <a:cubicBezTo>
                    <a:pt x="387338" y="314138"/>
                    <a:pt x="403605" y="308569"/>
                    <a:pt x="405745" y="295730"/>
                  </a:cubicBezTo>
                  <a:cubicBezTo>
                    <a:pt x="408864" y="277014"/>
                    <a:pt x="397152" y="258751"/>
                    <a:pt x="391940" y="240507"/>
                  </a:cubicBezTo>
                  <a:cubicBezTo>
                    <a:pt x="387942" y="226514"/>
                    <a:pt x="386207" y="211198"/>
                    <a:pt x="378135" y="199090"/>
                  </a:cubicBezTo>
                  <a:cubicBezTo>
                    <a:pt x="367306" y="182845"/>
                    <a:pt x="349218" y="172672"/>
                    <a:pt x="336720" y="157673"/>
                  </a:cubicBezTo>
                  <a:cubicBezTo>
                    <a:pt x="326099" y="144926"/>
                    <a:pt x="318314" y="130062"/>
                    <a:pt x="309111" y="116256"/>
                  </a:cubicBezTo>
                  <a:cubicBezTo>
                    <a:pt x="313713" y="97848"/>
                    <a:pt x="308510" y="73382"/>
                    <a:pt x="322916" y="61033"/>
                  </a:cubicBezTo>
                  <a:cubicBezTo>
                    <a:pt x="345012" y="42092"/>
                    <a:pt x="381530" y="49565"/>
                    <a:pt x="405745" y="33421"/>
                  </a:cubicBezTo>
                  <a:lnTo>
                    <a:pt x="447159" y="5810"/>
                  </a:lnTo>
                  <a:cubicBezTo>
                    <a:pt x="451761" y="19616"/>
                    <a:pt x="460964" y="32675"/>
                    <a:pt x="460964" y="47227"/>
                  </a:cubicBezTo>
                  <a:cubicBezTo>
                    <a:pt x="460964" y="83069"/>
                    <a:pt x="441420" y="94383"/>
                    <a:pt x="419550" y="116256"/>
                  </a:cubicBezTo>
                  <a:cubicBezTo>
                    <a:pt x="424151" y="139265"/>
                    <a:pt x="424111" y="163716"/>
                    <a:pt x="433354" y="185284"/>
                  </a:cubicBezTo>
                  <a:cubicBezTo>
                    <a:pt x="438481" y="197248"/>
                    <a:pt x="455143" y="201254"/>
                    <a:pt x="460964" y="212896"/>
                  </a:cubicBezTo>
                  <a:cubicBezTo>
                    <a:pt x="499099" y="289171"/>
                    <a:pt x="440816" y="256800"/>
                    <a:pt x="516184" y="281925"/>
                  </a:cubicBezTo>
                  <a:cubicBezTo>
                    <a:pt x="550883" y="177821"/>
                    <a:pt x="504077" y="306139"/>
                    <a:pt x="557598" y="199090"/>
                  </a:cubicBezTo>
                  <a:cubicBezTo>
                    <a:pt x="564106" y="186074"/>
                    <a:pt x="561113" y="167963"/>
                    <a:pt x="571403" y="157673"/>
                  </a:cubicBezTo>
                  <a:cubicBezTo>
                    <a:pt x="581692" y="147383"/>
                    <a:pt x="599013" y="148469"/>
                    <a:pt x="612818" y="143867"/>
                  </a:cubicBezTo>
                  <a:cubicBezTo>
                    <a:pt x="620185" y="146323"/>
                    <a:pt x="697486" y="159821"/>
                    <a:pt x="668037" y="199090"/>
                  </a:cubicBezTo>
                  <a:cubicBezTo>
                    <a:pt x="656654" y="214269"/>
                    <a:pt x="631224" y="208294"/>
                    <a:pt x="612818" y="212896"/>
                  </a:cubicBezTo>
                  <a:cubicBezTo>
                    <a:pt x="584330" y="298365"/>
                    <a:pt x="553634" y="298686"/>
                    <a:pt x="640427" y="309536"/>
                  </a:cubicBezTo>
                  <a:cubicBezTo>
                    <a:pt x="695410" y="316409"/>
                    <a:pt x="750866" y="318740"/>
                    <a:pt x="806086" y="323342"/>
                  </a:cubicBezTo>
                  <a:cubicBezTo>
                    <a:pt x="840293" y="425968"/>
                    <a:pt x="819261" y="318072"/>
                    <a:pt x="668037" y="378565"/>
                  </a:cubicBezTo>
                  <a:cubicBezTo>
                    <a:pt x="654526" y="383970"/>
                    <a:pt x="672751" y="408618"/>
                    <a:pt x="681842" y="419982"/>
                  </a:cubicBezTo>
                  <a:cubicBezTo>
                    <a:pt x="701304" y="444310"/>
                    <a:pt x="737389" y="452304"/>
                    <a:pt x="764671" y="461399"/>
                  </a:cubicBezTo>
                  <a:cubicBezTo>
                    <a:pt x="773875" y="489011"/>
                    <a:pt x="812988" y="551136"/>
                    <a:pt x="778476" y="585651"/>
                  </a:cubicBezTo>
                  <a:cubicBezTo>
                    <a:pt x="768187" y="595941"/>
                    <a:pt x="750867" y="594855"/>
                    <a:pt x="737062" y="599457"/>
                  </a:cubicBezTo>
                  <a:cubicBezTo>
                    <a:pt x="724907" y="562989"/>
                    <a:pt x="703640" y="487074"/>
                    <a:pt x="668037" y="475205"/>
                  </a:cubicBezTo>
                  <a:lnTo>
                    <a:pt x="626623" y="461399"/>
                  </a:lnTo>
                  <a:cubicBezTo>
                    <a:pt x="612818" y="470603"/>
                    <a:pt x="589766" y="473057"/>
                    <a:pt x="585208" y="489011"/>
                  </a:cubicBezTo>
                  <a:cubicBezTo>
                    <a:pt x="505499" y="768009"/>
                    <a:pt x="621461" y="579590"/>
                    <a:pt x="543793" y="696097"/>
                  </a:cubicBezTo>
                  <a:cubicBezTo>
                    <a:pt x="483561" y="676018"/>
                    <a:pt x="493973" y="694709"/>
                    <a:pt x="516184" y="613262"/>
                  </a:cubicBezTo>
                  <a:cubicBezTo>
                    <a:pt x="523841" y="585183"/>
                    <a:pt x="543793" y="530428"/>
                    <a:pt x="543793" y="530428"/>
                  </a:cubicBezTo>
                  <a:cubicBezTo>
                    <a:pt x="527098" y="505384"/>
                    <a:pt x="507766" y="448211"/>
                    <a:pt x="460964" y="502816"/>
                  </a:cubicBezTo>
                  <a:cubicBezTo>
                    <a:pt x="442023" y="524915"/>
                    <a:pt x="449498" y="561433"/>
                    <a:pt x="433354" y="585651"/>
                  </a:cubicBezTo>
                  <a:cubicBezTo>
                    <a:pt x="398525" y="637898"/>
                    <a:pt x="417477" y="615335"/>
                    <a:pt x="378135" y="654680"/>
                  </a:cubicBezTo>
                  <a:cubicBezTo>
                    <a:pt x="332119" y="650078"/>
                    <a:pt x="286242" y="637989"/>
                    <a:pt x="240086" y="640874"/>
                  </a:cubicBezTo>
                  <a:cubicBezTo>
                    <a:pt x="211039" y="642689"/>
                    <a:pt x="157257" y="668485"/>
                    <a:pt x="157257" y="668485"/>
                  </a:cubicBezTo>
                  <a:cubicBezTo>
                    <a:pt x="152655" y="654679"/>
                    <a:pt x="143452" y="641620"/>
                    <a:pt x="143452" y="627068"/>
                  </a:cubicBezTo>
                  <a:cubicBezTo>
                    <a:pt x="143452" y="547263"/>
                    <a:pt x="207919" y="591984"/>
                    <a:pt x="267696" y="599457"/>
                  </a:cubicBezTo>
                  <a:cubicBezTo>
                    <a:pt x="286103" y="594855"/>
                    <a:pt x="308101" y="597504"/>
                    <a:pt x="322916" y="585651"/>
                  </a:cubicBezTo>
                  <a:cubicBezTo>
                    <a:pt x="334279" y="576560"/>
                    <a:pt x="329233" y="556713"/>
                    <a:pt x="336720" y="544234"/>
                  </a:cubicBezTo>
                  <a:cubicBezTo>
                    <a:pt x="343416" y="533073"/>
                    <a:pt x="355127" y="525826"/>
                    <a:pt x="364330" y="516622"/>
                  </a:cubicBezTo>
                  <a:cubicBezTo>
                    <a:pt x="271698" y="454863"/>
                    <a:pt x="356531" y="501777"/>
                    <a:pt x="157257" y="475205"/>
                  </a:cubicBezTo>
                  <a:cubicBezTo>
                    <a:pt x="142833" y="473282"/>
                    <a:pt x="129834" y="465397"/>
                    <a:pt x="115842" y="461399"/>
                  </a:cubicBezTo>
                  <a:cubicBezTo>
                    <a:pt x="97599" y="456186"/>
                    <a:pt x="79029" y="452195"/>
                    <a:pt x="60623" y="447593"/>
                  </a:cubicBezTo>
                  <a:cubicBezTo>
                    <a:pt x="41417" y="418782"/>
                    <a:pt x="1601" y="388969"/>
                    <a:pt x="74428" y="378565"/>
                  </a:cubicBezTo>
                  <a:cubicBezTo>
                    <a:pt x="93210" y="375882"/>
                    <a:pt x="111474" y="386919"/>
                    <a:pt x="129647" y="392371"/>
                  </a:cubicBezTo>
                  <a:cubicBezTo>
                    <a:pt x="157523" y="400734"/>
                    <a:pt x="212477" y="419982"/>
                    <a:pt x="212477" y="419982"/>
                  </a:cubicBezTo>
                  <a:cubicBezTo>
                    <a:pt x="286013" y="405273"/>
                    <a:pt x="297607" y="426885"/>
                    <a:pt x="309111" y="419982"/>
                  </a:cubicBez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293" name="Oval 31"/>
            <p:cNvSpPr/>
            <p:nvPr/>
          </p:nvSpPr>
          <p:spPr>
            <a:xfrm flipH="1" flipV="1">
              <a:off x="5398585" y="2638550"/>
              <a:ext cx="136205" cy="1368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</p:grpSp>
      <p:sp>
        <p:nvSpPr>
          <p:cNvPr id="294" name="Freeform 293"/>
          <p:cNvSpPr/>
          <p:nvPr/>
        </p:nvSpPr>
        <p:spPr>
          <a:xfrm>
            <a:off x="3918348" y="3611168"/>
            <a:ext cx="219075" cy="150019"/>
          </a:xfrm>
          <a:custGeom>
            <a:avLst/>
            <a:gdLst>
              <a:gd name="connsiteX0" fmla="*/ 152601 w 276845"/>
              <a:gd name="connsiteY0" fmla="*/ 41500 h 179557"/>
              <a:gd name="connsiteX1" fmla="*/ 124991 w 276845"/>
              <a:gd name="connsiteY1" fmla="*/ 82917 h 179557"/>
              <a:gd name="connsiteX2" fmla="*/ 166406 w 276845"/>
              <a:gd name="connsiteY2" fmla="*/ 96723 h 179557"/>
              <a:gd name="connsiteX3" fmla="*/ 235430 w 276845"/>
              <a:gd name="connsiteY3" fmla="*/ 82917 h 179557"/>
              <a:gd name="connsiteX4" fmla="*/ 207821 w 276845"/>
              <a:gd name="connsiteY4" fmla="*/ 55305 h 179557"/>
              <a:gd name="connsiteX5" fmla="*/ 111186 w 276845"/>
              <a:gd name="connsiteY5" fmla="*/ 27694 h 179557"/>
              <a:gd name="connsiteX6" fmla="*/ 14552 w 276845"/>
              <a:gd name="connsiteY6" fmla="*/ 41500 h 179557"/>
              <a:gd name="connsiteX7" fmla="*/ 42162 w 276845"/>
              <a:gd name="connsiteY7" fmla="*/ 96723 h 179557"/>
              <a:gd name="connsiteX8" fmla="*/ 83577 w 276845"/>
              <a:gd name="connsiteY8" fmla="*/ 110528 h 179557"/>
              <a:gd name="connsiteX9" fmla="*/ 166406 w 276845"/>
              <a:gd name="connsiteY9" fmla="*/ 124334 h 179557"/>
              <a:gd name="connsiteX10" fmla="*/ 249235 w 276845"/>
              <a:gd name="connsiteY10" fmla="*/ 110528 h 179557"/>
              <a:gd name="connsiteX11" fmla="*/ 249235 w 276845"/>
              <a:gd name="connsiteY11" fmla="*/ 13888 h 179557"/>
              <a:gd name="connsiteX12" fmla="*/ 207821 w 276845"/>
              <a:gd name="connsiteY12" fmla="*/ 82 h 179557"/>
              <a:gd name="connsiteX13" fmla="*/ 124991 w 276845"/>
              <a:gd name="connsiteY13" fmla="*/ 13888 h 179557"/>
              <a:gd name="connsiteX14" fmla="*/ 111186 w 276845"/>
              <a:gd name="connsiteY14" fmla="*/ 55305 h 179557"/>
              <a:gd name="connsiteX15" fmla="*/ 138796 w 276845"/>
              <a:gd name="connsiteY15" fmla="*/ 151946 h 179557"/>
              <a:gd name="connsiteX16" fmla="*/ 180211 w 276845"/>
              <a:gd name="connsiteY16" fmla="*/ 179557 h 179557"/>
              <a:gd name="connsiteX17" fmla="*/ 276845 w 276845"/>
              <a:gd name="connsiteY17" fmla="*/ 151946 h 179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76845" h="179557">
                <a:moveTo>
                  <a:pt x="152601" y="41500"/>
                </a:moveTo>
                <a:cubicBezTo>
                  <a:pt x="143398" y="55306"/>
                  <a:pt x="120967" y="66820"/>
                  <a:pt x="124991" y="82917"/>
                </a:cubicBezTo>
                <a:cubicBezTo>
                  <a:pt x="128520" y="97034"/>
                  <a:pt x="151854" y="96723"/>
                  <a:pt x="166406" y="96723"/>
                </a:cubicBezTo>
                <a:cubicBezTo>
                  <a:pt x="189870" y="96723"/>
                  <a:pt x="212422" y="87519"/>
                  <a:pt x="235430" y="82917"/>
                </a:cubicBezTo>
                <a:cubicBezTo>
                  <a:pt x="226227" y="73713"/>
                  <a:pt x="218982" y="62002"/>
                  <a:pt x="207821" y="55305"/>
                </a:cubicBezTo>
                <a:cubicBezTo>
                  <a:pt x="193679" y="46819"/>
                  <a:pt x="121495" y="30272"/>
                  <a:pt x="111186" y="27694"/>
                </a:cubicBezTo>
                <a:cubicBezTo>
                  <a:pt x="78975" y="32296"/>
                  <a:pt x="37559" y="18491"/>
                  <a:pt x="14552" y="41500"/>
                </a:cubicBezTo>
                <a:cubicBezTo>
                  <a:pt x="0" y="56053"/>
                  <a:pt x="27610" y="82170"/>
                  <a:pt x="42162" y="96723"/>
                </a:cubicBezTo>
                <a:cubicBezTo>
                  <a:pt x="52451" y="107013"/>
                  <a:pt x="69372" y="107371"/>
                  <a:pt x="83577" y="110528"/>
                </a:cubicBezTo>
                <a:cubicBezTo>
                  <a:pt x="110901" y="116600"/>
                  <a:pt x="138796" y="119732"/>
                  <a:pt x="166406" y="124334"/>
                </a:cubicBezTo>
                <a:cubicBezTo>
                  <a:pt x="194016" y="119732"/>
                  <a:pt x="224933" y="124416"/>
                  <a:pt x="249235" y="110528"/>
                </a:cubicBezTo>
                <a:cubicBezTo>
                  <a:pt x="275374" y="95591"/>
                  <a:pt x="258311" y="25234"/>
                  <a:pt x="249235" y="13888"/>
                </a:cubicBezTo>
                <a:cubicBezTo>
                  <a:pt x="240145" y="2525"/>
                  <a:pt x="221626" y="4684"/>
                  <a:pt x="207821" y="82"/>
                </a:cubicBezTo>
                <a:cubicBezTo>
                  <a:pt x="180211" y="4684"/>
                  <a:pt x="149294" y="0"/>
                  <a:pt x="124991" y="13888"/>
                </a:cubicBezTo>
                <a:cubicBezTo>
                  <a:pt x="112356" y="21108"/>
                  <a:pt x="111186" y="40753"/>
                  <a:pt x="111186" y="55305"/>
                </a:cubicBezTo>
                <a:cubicBezTo>
                  <a:pt x="111186" y="57785"/>
                  <a:pt x="132286" y="143808"/>
                  <a:pt x="138796" y="151946"/>
                </a:cubicBezTo>
                <a:cubicBezTo>
                  <a:pt x="149160" y="164902"/>
                  <a:pt x="166406" y="170353"/>
                  <a:pt x="180211" y="179557"/>
                </a:cubicBezTo>
                <a:cubicBezTo>
                  <a:pt x="259325" y="163733"/>
                  <a:pt x="228248" y="176244"/>
                  <a:pt x="276845" y="151946"/>
                </a:cubicBezTo>
              </a:path>
            </a:pathLst>
          </a:custGeom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41071" name="TextBox 300"/>
          <p:cNvSpPr txBox="1">
            <a:spLocks noChangeArrowheads="1"/>
          </p:cNvSpPr>
          <p:nvPr/>
        </p:nvSpPr>
        <p:spPr bwMode="auto">
          <a:xfrm>
            <a:off x="4625579" y="3048000"/>
            <a:ext cx="327334" cy="1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675">
                <a:solidFill>
                  <a:schemeClr val="bg1"/>
                </a:solidFill>
                <a:latin typeface="Calibri" charset="0"/>
              </a:rPr>
              <a:t>CD4</a:t>
            </a:r>
          </a:p>
        </p:txBody>
      </p:sp>
      <p:sp>
        <p:nvSpPr>
          <p:cNvPr id="41072" name="TextBox 301"/>
          <p:cNvSpPr txBox="1">
            <a:spLocks noChangeArrowheads="1"/>
          </p:cNvSpPr>
          <p:nvPr/>
        </p:nvSpPr>
        <p:spPr bwMode="auto">
          <a:xfrm>
            <a:off x="4837510" y="3024188"/>
            <a:ext cx="327334" cy="1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675">
                <a:solidFill>
                  <a:schemeClr val="bg1"/>
                </a:solidFill>
                <a:latin typeface="Calibri" charset="0"/>
              </a:rPr>
              <a:t>CD4</a:t>
            </a:r>
          </a:p>
        </p:txBody>
      </p:sp>
      <p:sp>
        <p:nvSpPr>
          <p:cNvPr id="41073" name="TextBox 302"/>
          <p:cNvSpPr txBox="1">
            <a:spLocks noChangeArrowheads="1"/>
          </p:cNvSpPr>
          <p:nvPr/>
        </p:nvSpPr>
        <p:spPr bwMode="auto">
          <a:xfrm>
            <a:off x="4964907" y="3276600"/>
            <a:ext cx="327334" cy="1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675">
                <a:solidFill>
                  <a:schemeClr val="bg1"/>
                </a:solidFill>
                <a:latin typeface="Calibri" charset="0"/>
              </a:rPr>
              <a:t>CD4</a:t>
            </a:r>
          </a:p>
        </p:txBody>
      </p:sp>
      <p:sp>
        <p:nvSpPr>
          <p:cNvPr id="41074" name="TextBox 303"/>
          <p:cNvSpPr txBox="1">
            <a:spLocks noChangeArrowheads="1"/>
          </p:cNvSpPr>
          <p:nvPr/>
        </p:nvSpPr>
        <p:spPr bwMode="auto">
          <a:xfrm>
            <a:off x="4856560" y="3495676"/>
            <a:ext cx="327334" cy="1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675">
                <a:solidFill>
                  <a:schemeClr val="bg1"/>
                </a:solidFill>
                <a:latin typeface="Calibri" charset="0"/>
              </a:rPr>
              <a:t>CD4</a:t>
            </a:r>
          </a:p>
        </p:txBody>
      </p:sp>
      <p:sp>
        <p:nvSpPr>
          <p:cNvPr id="41075" name="TextBox 304"/>
          <p:cNvSpPr txBox="1">
            <a:spLocks noChangeArrowheads="1"/>
          </p:cNvSpPr>
          <p:nvPr/>
        </p:nvSpPr>
        <p:spPr bwMode="auto">
          <a:xfrm>
            <a:off x="4595813" y="3479006"/>
            <a:ext cx="327334" cy="1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675">
                <a:solidFill>
                  <a:schemeClr val="bg1"/>
                </a:solidFill>
                <a:latin typeface="Calibri" charset="0"/>
              </a:rPr>
              <a:t>CD4</a:t>
            </a:r>
          </a:p>
        </p:txBody>
      </p:sp>
      <p:sp>
        <p:nvSpPr>
          <p:cNvPr id="41076" name="TextBox 305"/>
          <p:cNvSpPr txBox="1">
            <a:spLocks noChangeArrowheads="1"/>
          </p:cNvSpPr>
          <p:nvPr/>
        </p:nvSpPr>
        <p:spPr bwMode="auto">
          <a:xfrm>
            <a:off x="4493419" y="3284936"/>
            <a:ext cx="327334" cy="1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675">
                <a:solidFill>
                  <a:schemeClr val="bg1"/>
                </a:solidFill>
                <a:latin typeface="Calibri" charset="0"/>
              </a:rPr>
              <a:t>CD4</a:t>
            </a:r>
          </a:p>
        </p:txBody>
      </p:sp>
      <p:sp>
        <p:nvSpPr>
          <p:cNvPr id="41077" name="TextBox 306"/>
          <p:cNvSpPr txBox="1">
            <a:spLocks noChangeArrowheads="1"/>
          </p:cNvSpPr>
          <p:nvPr/>
        </p:nvSpPr>
        <p:spPr bwMode="auto">
          <a:xfrm>
            <a:off x="4502944" y="4732736"/>
            <a:ext cx="327334" cy="1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675">
                <a:solidFill>
                  <a:schemeClr val="bg1"/>
                </a:solidFill>
                <a:latin typeface="Calibri" charset="0"/>
              </a:rPr>
              <a:t>CD4</a:t>
            </a:r>
          </a:p>
        </p:txBody>
      </p:sp>
      <p:sp>
        <p:nvSpPr>
          <p:cNvPr id="41078" name="TextBox 307"/>
          <p:cNvSpPr txBox="1">
            <a:spLocks noChangeArrowheads="1"/>
          </p:cNvSpPr>
          <p:nvPr/>
        </p:nvSpPr>
        <p:spPr bwMode="auto">
          <a:xfrm>
            <a:off x="4326731" y="4305300"/>
            <a:ext cx="327334" cy="1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675">
                <a:solidFill>
                  <a:schemeClr val="bg1"/>
                </a:solidFill>
                <a:latin typeface="Calibri" charset="0"/>
              </a:rPr>
              <a:t>CD8</a:t>
            </a:r>
          </a:p>
        </p:txBody>
      </p:sp>
      <p:sp>
        <p:nvSpPr>
          <p:cNvPr id="41079" name="TextBox 308"/>
          <p:cNvSpPr txBox="1">
            <a:spLocks noChangeArrowheads="1"/>
          </p:cNvSpPr>
          <p:nvPr/>
        </p:nvSpPr>
        <p:spPr bwMode="auto">
          <a:xfrm>
            <a:off x="4611292" y="4136232"/>
            <a:ext cx="327334" cy="1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675">
                <a:solidFill>
                  <a:schemeClr val="bg1"/>
                </a:solidFill>
                <a:latin typeface="Calibri" charset="0"/>
              </a:rPr>
              <a:t>CD8</a:t>
            </a:r>
          </a:p>
        </p:txBody>
      </p:sp>
      <p:sp>
        <p:nvSpPr>
          <p:cNvPr id="41080" name="TextBox 309"/>
          <p:cNvSpPr txBox="1">
            <a:spLocks noChangeArrowheads="1"/>
          </p:cNvSpPr>
          <p:nvPr/>
        </p:nvSpPr>
        <p:spPr bwMode="auto">
          <a:xfrm>
            <a:off x="4463653" y="3824288"/>
            <a:ext cx="327334" cy="1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675">
                <a:solidFill>
                  <a:schemeClr val="bg1"/>
                </a:solidFill>
                <a:latin typeface="Calibri" charset="0"/>
              </a:rPr>
              <a:t>CD8</a:t>
            </a:r>
          </a:p>
        </p:txBody>
      </p:sp>
      <p:sp>
        <p:nvSpPr>
          <p:cNvPr id="41081" name="TextBox 310"/>
          <p:cNvSpPr txBox="1">
            <a:spLocks noChangeArrowheads="1"/>
          </p:cNvSpPr>
          <p:nvPr/>
        </p:nvSpPr>
        <p:spPr bwMode="auto">
          <a:xfrm>
            <a:off x="4202906" y="3800475"/>
            <a:ext cx="327334" cy="1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675">
                <a:solidFill>
                  <a:schemeClr val="bg1"/>
                </a:solidFill>
                <a:latin typeface="Calibri" charset="0"/>
              </a:rPr>
              <a:t>CD8</a:t>
            </a:r>
          </a:p>
        </p:txBody>
      </p:sp>
      <p:sp>
        <p:nvSpPr>
          <p:cNvPr id="41082" name="TextBox 311"/>
          <p:cNvSpPr txBox="1">
            <a:spLocks noChangeArrowheads="1"/>
          </p:cNvSpPr>
          <p:nvPr/>
        </p:nvSpPr>
        <p:spPr bwMode="auto">
          <a:xfrm>
            <a:off x="4008835" y="3920729"/>
            <a:ext cx="327334" cy="1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675">
                <a:solidFill>
                  <a:schemeClr val="bg1"/>
                </a:solidFill>
                <a:latin typeface="Calibri" charset="0"/>
              </a:rPr>
              <a:t>CD8</a:t>
            </a:r>
          </a:p>
        </p:txBody>
      </p:sp>
      <p:sp>
        <p:nvSpPr>
          <p:cNvPr id="41083" name="TextBox 312"/>
          <p:cNvSpPr txBox="1">
            <a:spLocks noChangeArrowheads="1"/>
          </p:cNvSpPr>
          <p:nvPr/>
        </p:nvSpPr>
        <p:spPr bwMode="auto">
          <a:xfrm>
            <a:off x="4076700" y="4167188"/>
            <a:ext cx="327334" cy="1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675">
                <a:solidFill>
                  <a:schemeClr val="bg1"/>
                </a:solidFill>
                <a:latin typeface="Calibri" charset="0"/>
              </a:rPr>
              <a:t>CD8</a:t>
            </a:r>
          </a:p>
        </p:txBody>
      </p:sp>
      <p:sp>
        <p:nvSpPr>
          <p:cNvPr id="41084" name="TextBox 313"/>
          <p:cNvSpPr txBox="1">
            <a:spLocks noChangeArrowheads="1"/>
          </p:cNvSpPr>
          <p:nvPr/>
        </p:nvSpPr>
        <p:spPr bwMode="auto">
          <a:xfrm>
            <a:off x="3830241" y="3729038"/>
            <a:ext cx="327334" cy="1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675">
                <a:solidFill>
                  <a:schemeClr val="bg1"/>
                </a:solidFill>
                <a:latin typeface="Calibri" charset="0"/>
              </a:rPr>
              <a:t>CD8</a:t>
            </a:r>
          </a:p>
        </p:txBody>
      </p:sp>
      <p:grpSp>
        <p:nvGrpSpPr>
          <p:cNvPr id="41085" name="Group 314"/>
          <p:cNvGrpSpPr>
            <a:grpSpLocks/>
          </p:cNvGrpSpPr>
          <p:nvPr/>
        </p:nvGrpSpPr>
        <p:grpSpPr bwMode="auto">
          <a:xfrm>
            <a:off x="5431628" y="4638676"/>
            <a:ext cx="421448" cy="305991"/>
            <a:chOff x="3724501" y="4859625"/>
            <a:chExt cx="561373" cy="408331"/>
          </a:xfrm>
        </p:grpSpPr>
        <p:sp>
          <p:nvSpPr>
            <p:cNvPr id="310" name="Oval 309"/>
            <p:cNvSpPr/>
            <p:nvPr/>
          </p:nvSpPr>
          <p:spPr>
            <a:xfrm>
              <a:off x="3724501" y="4859625"/>
              <a:ext cx="494808" cy="408331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311" name="Oval 310"/>
            <p:cNvSpPr/>
            <p:nvPr/>
          </p:nvSpPr>
          <p:spPr>
            <a:xfrm>
              <a:off x="3757806" y="4885046"/>
              <a:ext cx="432956" cy="33842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825" b="1" dirty="0">
                <a:solidFill>
                  <a:schemeClr val="tx1"/>
                </a:solidFill>
              </a:endParaRPr>
            </a:p>
          </p:txBody>
        </p:sp>
        <p:sp>
          <p:nvSpPr>
            <p:cNvPr id="41157" name="TextBox 317"/>
            <p:cNvSpPr txBox="1">
              <a:spLocks noChangeArrowheads="1"/>
            </p:cNvSpPr>
            <p:nvPr/>
          </p:nvSpPr>
          <p:spPr bwMode="auto">
            <a:xfrm>
              <a:off x="3766590" y="4872589"/>
              <a:ext cx="519284" cy="338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050" dirty="0">
                  <a:solidFill>
                    <a:schemeClr val="bg1"/>
                  </a:solidFill>
                  <a:latin typeface="Calibri" charset="0"/>
                </a:rPr>
                <a:t>Th1</a:t>
              </a:r>
            </a:p>
          </p:txBody>
        </p:sp>
      </p:grpSp>
      <p:grpSp>
        <p:nvGrpSpPr>
          <p:cNvPr id="41086" name="Group 318"/>
          <p:cNvGrpSpPr>
            <a:grpSpLocks/>
          </p:cNvGrpSpPr>
          <p:nvPr/>
        </p:nvGrpSpPr>
        <p:grpSpPr bwMode="auto">
          <a:xfrm>
            <a:off x="5439966" y="4257676"/>
            <a:ext cx="361950" cy="327422"/>
            <a:chOff x="3706225" y="2125583"/>
            <a:chExt cx="483771" cy="435929"/>
          </a:xfrm>
        </p:grpSpPr>
        <p:sp>
          <p:nvSpPr>
            <p:cNvPr id="314" name="Oval 313"/>
            <p:cNvSpPr/>
            <p:nvPr/>
          </p:nvSpPr>
          <p:spPr>
            <a:xfrm>
              <a:off x="3706225" y="2125583"/>
              <a:ext cx="483771" cy="43592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315" name="Oval 314"/>
            <p:cNvSpPr/>
            <p:nvPr/>
          </p:nvSpPr>
          <p:spPr>
            <a:xfrm>
              <a:off x="3746008" y="2157287"/>
              <a:ext cx="431257" cy="340817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825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1087" name="TextBox 321"/>
          <p:cNvSpPr txBox="1">
            <a:spLocks noChangeArrowheads="1"/>
          </p:cNvSpPr>
          <p:nvPr/>
        </p:nvSpPr>
        <p:spPr bwMode="auto">
          <a:xfrm>
            <a:off x="5395913" y="4289823"/>
            <a:ext cx="45878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050" dirty="0">
                <a:solidFill>
                  <a:schemeClr val="bg1"/>
                </a:solidFill>
                <a:latin typeface="Calibri" charset="0"/>
              </a:rPr>
              <a:t>Th17</a:t>
            </a:r>
          </a:p>
        </p:txBody>
      </p:sp>
      <p:sp>
        <p:nvSpPr>
          <p:cNvPr id="317" name="Freeform 316"/>
          <p:cNvSpPr/>
          <p:nvPr/>
        </p:nvSpPr>
        <p:spPr>
          <a:xfrm>
            <a:off x="6635354" y="4439843"/>
            <a:ext cx="217884" cy="150019"/>
          </a:xfrm>
          <a:custGeom>
            <a:avLst/>
            <a:gdLst>
              <a:gd name="connsiteX0" fmla="*/ 152601 w 276845"/>
              <a:gd name="connsiteY0" fmla="*/ 41500 h 179557"/>
              <a:gd name="connsiteX1" fmla="*/ 124991 w 276845"/>
              <a:gd name="connsiteY1" fmla="*/ 82917 h 179557"/>
              <a:gd name="connsiteX2" fmla="*/ 166406 w 276845"/>
              <a:gd name="connsiteY2" fmla="*/ 96723 h 179557"/>
              <a:gd name="connsiteX3" fmla="*/ 235430 w 276845"/>
              <a:gd name="connsiteY3" fmla="*/ 82917 h 179557"/>
              <a:gd name="connsiteX4" fmla="*/ 207821 w 276845"/>
              <a:gd name="connsiteY4" fmla="*/ 55305 h 179557"/>
              <a:gd name="connsiteX5" fmla="*/ 111186 w 276845"/>
              <a:gd name="connsiteY5" fmla="*/ 27694 h 179557"/>
              <a:gd name="connsiteX6" fmla="*/ 14552 w 276845"/>
              <a:gd name="connsiteY6" fmla="*/ 41500 h 179557"/>
              <a:gd name="connsiteX7" fmla="*/ 42162 w 276845"/>
              <a:gd name="connsiteY7" fmla="*/ 96723 h 179557"/>
              <a:gd name="connsiteX8" fmla="*/ 83577 w 276845"/>
              <a:gd name="connsiteY8" fmla="*/ 110528 h 179557"/>
              <a:gd name="connsiteX9" fmla="*/ 166406 w 276845"/>
              <a:gd name="connsiteY9" fmla="*/ 124334 h 179557"/>
              <a:gd name="connsiteX10" fmla="*/ 249235 w 276845"/>
              <a:gd name="connsiteY10" fmla="*/ 110528 h 179557"/>
              <a:gd name="connsiteX11" fmla="*/ 249235 w 276845"/>
              <a:gd name="connsiteY11" fmla="*/ 13888 h 179557"/>
              <a:gd name="connsiteX12" fmla="*/ 207821 w 276845"/>
              <a:gd name="connsiteY12" fmla="*/ 82 h 179557"/>
              <a:gd name="connsiteX13" fmla="*/ 124991 w 276845"/>
              <a:gd name="connsiteY13" fmla="*/ 13888 h 179557"/>
              <a:gd name="connsiteX14" fmla="*/ 111186 w 276845"/>
              <a:gd name="connsiteY14" fmla="*/ 55305 h 179557"/>
              <a:gd name="connsiteX15" fmla="*/ 138796 w 276845"/>
              <a:gd name="connsiteY15" fmla="*/ 151946 h 179557"/>
              <a:gd name="connsiteX16" fmla="*/ 180211 w 276845"/>
              <a:gd name="connsiteY16" fmla="*/ 179557 h 179557"/>
              <a:gd name="connsiteX17" fmla="*/ 276845 w 276845"/>
              <a:gd name="connsiteY17" fmla="*/ 151946 h 179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76845" h="179557">
                <a:moveTo>
                  <a:pt x="152601" y="41500"/>
                </a:moveTo>
                <a:cubicBezTo>
                  <a:pt x="143398" y="55306"/>
                  <a:pt x="120967" y="66820"/>
                  <a:pt x="124991" y="82917"/>
                </a:cubicBezTo>
                <a:cubicBezTo>
                  <a:pt x="128520" y="97034"/>
                  <a:pt x="151854" y="96723"/>
                  <a:pt x="166406" y="96723"/>
                </a:cubicBezTo>
                <a:cubicBezTo>
                  <a:pt x="189870" y="96723"/>
                  <a:pt x="212422" y="87519"/>
                  <a:pt x="235430" y="82917"/>
                </a:cubicBezTo>
                <a:cubicBezTo>
                  <a:pt x="226227" y="73713"/>
                  <a:pt x="218982" y="62002"/>
                  <a:pt x="207821" y="55305"/>
                </a:cubicBezTo>
                <a:cubicBezTo>
                  <a:pt x="193679" y="46819"/>
                  <a:pt x="121495" y="30272"/>
                  <a:pt x="111186" y="27694"/>
                </a:cubicBezTo>
                <a:cubicBezTo>
                  <a:pt x="78975" y="32296"/>
                  <a:pt x="37559" y="18491"/>
                  <a:pt x="14552" y="41500"/>
                </a:cubicBezTo>
                <a:cubicBezTo>
                  <a:pt x="0" y="56053"/>
                  <a:pt x="27610" y="82170"/>
                  <a:pt x="42162" y="96723"/>
                </a:cubicBezTo>
                <a:cubicBezTo>
                  <a:pt x="52451" y="107013"/>
                  <a:pt x="69372" y="107371"/>
                  <a:pt x="83577" y="110528"/>
                </a:cubicBezTo>
                <a:cubicBezTo>
                  <a:pt x="110901" y="116600"/>
                  <a:pt x="138796" y="119732"/>
                  <a:pt x="166406" y="124334"/>
                </a:cubicBezTo>
                <a:cubicBezTo>
                  <a:pt x="194016" y="119732"/>
                  <a:pt x="224933" y="124416"/>
                  <a:pt x="249235" y="110528"/>
                </a:cubicBezTo>
                <a:cubicBezTo>
                  <a:pt x="275374" y="95591"/>
                  <a:pt x="258311" y="25234"/>
                  <a:pt x="249235" y="13888"/>
                </a:cubicBezTo>
                <a:cubicBezTo>
                  <a:pt x="240145" y="2525"/>
                  <a:pt x="221626" y="4684"/>
                  <a:pt x="207821" y="82"/>
                </a:cubicBezTo>
                <a:cubicBezTo>
                  <a:pt x="180211" y="4684"/>
                  <a:pt x="149294" y="0"/>
                  <a:pt x="124991" y="13888"/>
                </a:cubicBezTo>
                <a:cubicBezTo>
                  <a:pt x="112356" y="21108"/>
                  <a:pt x="111186" y="40753"/>
                  <a:pt x="111186" y="55305"/>
                </a:cubicBezTo>
                <a:cubicBezTo>
                  <a:pt x="111186" y="57785"/>
                  <a:pt x="132286" y="143808"/>
                  <a:pt x="138796" y="151946"/>
                </a:cubicBezTo>
                <a:cubicBezTo>
                  <a:pt x="149160" y="164902"/>
                  <a:pt x="166406" y="170353"/>
                  <a:pt x="180211" y="179557"/>
                </a:cubicBezTo>
                <a:cubicBezTo>
                  <a:pt x="259325" y="163733"/>
                  <a:pt x="228248" y="176244"/>
                  <a:pt x="276845" y="151946"/>
                </a:cubicBezTo>
              </a:path>
            </a:pathLst>
          </a:custGeom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cxnSp>
        <p:nvCxnSpPr>
          <p:cNvPr id="318" name="Straight Arrow Connector 317"/>
          <p:cNvCxnSpPr/>
          <p:nvPr/>
        </p:nvCxnSpPr>
        <p:spPr>
          <a:xfrm rot="5400000">
            <a:off x="6499028" y="3183138"/>
            <a:ext cx="145256" cy="39290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/>
          <p:nvPr/>
        </p:nvCxnSpPr>
        <p:spPr>
          <a:xfrm rot="5400000">
            <a:off x="6965157" y="3323035"/>
            <a:ext cx="161925" cy="0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Arrow Connector 319"/>
          <p:cNvCxnSpPr/>
          <p:nvPr/>
        </p:nvCxnSpPr>
        <p:spPr>
          <a:xfrm rot="5400000" flipH="1" flipV="1">
            <a:off x="6976468" y="4078488"/>
            <a:ext cx="90488" cy="84535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Arrow Connector 320"/>
          <p:cNvCxnSpPr/>
          <p:nvPr/>
        </p:nvCxnSpPr>
        <p:spPr>
          <a:xfrm rot="10800000" flipV="1">
            <a:off x="8768954" y="2387205"/>
            <a:ext cx="279797" cy="119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Arrow Connector 321"/>
          <p:cNvCxnSpPr/>
          <p:nvPr/>
        </p:nvCxnSpPr>
        <p:spPr>
          <a:xfrm rot="10800000" flipV="1">
            <a:off x="8720140" y="3355182"/>
            <a:ext cx="279797" cy="119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Arrow Connector 322"/>
          <p:cNvCxnSpPr/>
          <p:nvPr/>
        </p:nvCxnSpPr>
        <p:spPr>
          <a:xfrm rot="10800000" flipV="1">
            <a:off x="8766573" y="4582717"/>
            <a:ext cx="279797" cy="119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Arrow Connector 323"/>
          <p:cNvCxnSpPr/>
          <p:nvPr/>
        </p:nvCxnSpPr>
        <p:spPr>
          <a:xfrm rot="10800000" flipV="1">
            <a:off x="8759430" y="5101830"/>
            <a:ext cx="278606" cy="119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096" name="Group 332"/>
          <p:cNvGrpSpPr>
            <a:grpSpLocks/>
          </p:cNvGrpSpPr>
          <p:nvPr/>
        </p:nvGrpSpPr>
        <p:grpSpPr bwMode="auto">
          <a:xfrm>
            <a:off x="8418911" y="4931569"/>
            <a:ext cx="309563" cy="300038"/>
            <a:chOff x="8462963" y="2927350"/>
            <a:chExt cx="523875" cy="455613"/>
          </a:xfrm>
        </p:grpSpPr>
        <p:sp>
          <p:nvSpPr>
            <p:cNvPr id="326" name="Oval 325"/>
            <p:cNvSpPr/>
            <p:nvPr/>
          </p:nvSpPr>
          <p:spPr>
            <a:xfrm>
              <a:off x="8462963" y="2927350"/>
              <a:ext cx="523875" cy="45561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327" name="Oval 326"/>
            <p:cNvSpPr/>
            <p:nvPr/>
          </p:nvSpPr>
          <p:spPr>
            <a:xfrm>
              <a:off x="8583857" y="3153349"/>
              <a:ext cx="116864" cy="119327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328" name="Oval 327"/>
            <p:cNvSpPr/>
            <p:nvPr/>
          </p:nvSpPr>
          <p:spPr>
            <a:xfrm>
              <a:off x="8585872" y="3024981"/>
              <a:ext cx="126940" cy="11752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329" name="Oval 328"/>
            <p:cNvSpPr/>
            <p:nvPr/>
          </p:nvSpPr>
          <p:spPr>
            <a:xfrm>
              <a:off x="8722885" y="3046677"/>
              <a:ext cx="114850" cy="112095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330" name="Oval 329"/>
            <p:cNvSpPr/>
            <p:nvPr/>
          </p:nvSpPr>
          <p:spPr>
            <a:xfrm>
              <a:off x="8743034" y="3232901"/>
              <a:ext cx="46343" cy="4519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331" name="Oval 330"/>
            <p:cNvSpPr/>
            <p:nvPr/>
          </p:nvSpPr>
          <p:spPr>
            <a:xfrm>
              <a:off x="8720871" y="3326916"/>
              <a:ext cx="44328" cy="47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332" name="Oval 331"/>
            <p:cNvSpPr/>
            <p:nvPr/>
          </p:nvSpPr>
          <p:spPr>
            <a:xfrm>
              <a:off x="8863928" y="3196741"/>
              <a:ext cx="44328" cy="47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333" name="Oval 332"/>
            <p:cNvSpPr/>
            <p:nvPr/>
          </p:nvSpPr>
          <p:spPr>
            <a:xfrm>
              <a:off x="8900197" y="3111765"/>
              <a:ext cx="46343" cy="452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</p:grpSp>
      <p:sp>
        <p:nvSpPr>
          <p:cNvPr id="41097" name="TextBox 341"/>
          <p:cNvSpPr txBox="1">
            <a:spLocks noChangeArrowheads="1"/>
          </p:cNvSpPr>
          <p:nvPr/>
        </p:nvSpPr>
        <p:spPr bwMode="auto">
          <a:xfrm>
            <a:off x="7880748" y="4874419"/>
            <a:ext cx="679994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675">
                <a:solidFill>
                  <a:schemeClr val="bg1"/>
                </a:solidFill>
                <a:latin typeface="Calibri" charset="0"/>
              </a:rPr>
              <a:t>Inflammatory </a:t>
            </a:r>
          </a:p>
          <a:p>
            <a:pPr eaLnBrk="1" hangingPunct="1"/>
            <a:r>
              <a:rPr lang="en-US" altLang="en-US" sz="675">
                <a:solidFill>
                  <a:schemeClr val="bg1"/>
                </a:solidFill>
                <a:latin typeface="Calibri" charset="0"/>
              </a:rPr>
              <a:t>Mediators</a:t>
            </a:r>
          </a:p>
        </p:txBody>
      </p:sp>
      <p:cxnSp>
        <p:nvCxnSpPr>
          <p:cNvPr id="335" name="Straight Arrow Connector 334"/>
          <p:cNvCxnSpPr/>
          <p:nvPr/>
        </p:nvCxnSpPr>
        <p:spPr>
          <a:xfrm rot="10800000">
            <a:off x="8291515" y="5018486"/>
            <a:ext cx="108347" cy="34528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Arrow Connector 335"/>
          <p:cNvCxnSpPr>
            <a:stCxn id="214" idx="3"/>
          </p:cNvCxnSpPr>
          <p:nvPr/>
        </p:nvCxnSpPr>
        <p:spPr>
          <a:xfrm rot="5400000">
            <a:off x="8401646" y="4565453"/>
            <a:ext cx="70247" cy="100013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100" name="TextBox 344"/>
          <p:cNvSpPr txBox="1">
            <a:spLocks noChangeArrowheads="1"/>
          </p:cNvSpPr>
          <p:nvPr/>
        </p:nvSpPr>
        <p:spPr bwMode="auto">
          <a:xfrm>
            <a:off x="7709975" y="3708797"/>
            <a:ext cx="44275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675">
                <a:solidFill>
                  <a:schemeClr val="bg1"/>
                </a:solidFill>
                <a:latin typeface="Calibri" charset="0"/>
              </a:rPr>
              <a:t>Myelin </a:t>
            </a:r>
          </a:p>
          <a:p>
            <a:pPr algn="ctr" eaLnBrk="1" hangingPunct="1"/>
            <a:r>
              <a:rPr lang="en-US" altLang="en-US" sz="675">
                <a:solidFill>
                  <a:schemeClr val="bg1"/>
                </a:solidFill>
                <a:latin typeface="Calibri" charset="0"/>
              </a:rPr>
              <a:t>Sheath</a:t>
            </a:r>
          </a:p>
        </p:txBody>
      </p:sp>
      <p:grpSp>
        <p:nvGrpSpPr>
          <p:cNvPr id="41101" name="Group 217"/>
          <p:cNvGrpSpPr>
            <a:grpSpLocks/>
          </p:cNvGrpSpPr>
          <p:nvPr/>
        </p:nvGrpSpPr>
        <p:grpSpPr bwMode="auto">
          <a:xfrm rot="8966855">
            <a:off x="7862888" y="3579020"/>
            <a:ext cx="157163" cy="64294"/>
            <a:chOff x="4005503" y="3406775"/>
            <a:chExt cx="452197" cy="180975"/>
          </a:xfrm>
        </p:grpSpPr>
        <p:cxnSp>
          <p:nvCxnSpPr>
            <p:cNvPr id="339" name="Straight Connector 338"/>
            <p:cNvCxnSpPr/>
            <p:nvPr/>
          </p:nvCxnSpPr>
          <p:spPr>
            <a:xfrm>
              <a:off x="4006518" y="3478001"/>
              <a:ext cx="369979" cy="0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/>
          </p:nvCxnSpPr>
          <p:spPr>
            <a:xfrm>
              <a:off x="4004377" y="3624920"/>
              <a:ext cx="369979" cy="3350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/>
          </p:nvCxnSpPr>
          <p:spPr>
            <a:xfrm>
              <a:off x="4372903" y="3633535"/>
              <a:ext cx="75366" cy="70378"/>
            </a:xfrm>
            <a:prstGeom prst="line">
              <a:avLst/>
            </a:prstGeom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/>
          </p:nvCxnSpPr>
          <p:spPr>
            <a:xfrm flipV="1">
              <a:off x="4376257" y="3516807"/>
              <a:ext cx="82218" cy="70380"/>
            </a:xfrm>
            <a:prstGeom prst="line">
              <a:avLst/>
            </a:prstGeom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102" name="Group 49"/>
          <p:cNvGrpSpPr>
            <a:grpSpLocks/>
          </p:cNvGrpSpPr>
          <p:nvPr/>
        </p:nvGrpSpPr>
        <p:grpSpPr bwMode="auto">
          <a:xfrm>
            <a:off x="9141619" y="3996931"/>
            <a:ext cx="163116" cy="196453"/>
            <a:chOff x="3137102" y="2214534"/>
            <a:chExt cx="260520" cy="271389"/>
          </a:xfrm>
        </p:grpSpPr>
        <p:sp>
          <p:nvSpPr>
            <p:cNvPr id="344" name="Oval 343"/>
            <p:cNvSpPr/>
            <p:nvPr/>
          </p:nvSpPr>
          <p:spPr>
            <a:xfrm>
              <a:off x="3137102" y="2214534"/>
              <a:ext cx="260520" cy="271389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345" name="Oval 344"/>
            <p:cNvSpPr/>
            <p:nvPr/>
          </p:nvSpPr>
          <p:spPr>
            <a:xfrm>
              <a:off x="3169430" y="2260588"/>
              <a:ext cx="201570" cy="19737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</p:grpSp>
      <p:sp>
        <p:nvSpPr>
          <p:cNvPr id="41103" name="TextBox 353"/>
          <p:cNvSpPr txBox="1">
            <a:spLocks noChangeArrowheads="1"/>
          </p:cNvSpPr>
          <p:nvPr/>
        </p:nvSpPr>
        <p:spPr bwMode="auto">
          <a:xfrm>
            <a:off x="4268392" y="3046811"/>
            <a:ext cx="327334" cy="1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675">
                <a:solidFill>
                  <a:schemeClr val="bg1"/>
                </a:solidFill>
                <a:latin typeface="Calibri" charset="0"/>
              </a:rPr>
              <a:t>CD4</a:t>
            </a:r>
          </a:p>
        </p:txBody>
      </p:sp>
      <p:sp>
        <p:nvSpPr>
          <p:cNvPr id="41104" name="TextBox 354"/>
          <p:cNvSpPr txBox="1">
            <a:spLocks noChangeArrowheads="1"/>
          </p:cNvSpPr>
          <p:nvPr/>
        </p:nvSpPr>
        <p:spPr bwMode="auto">
          <a:xfrm>
            <a:off x="9089231" y="4000500"/>
            <a:ext cx="327334" cy="1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675">
                <a:solidFill>
                  <a:schemeClr val="bg1"/>
                </a:solidFill>
                <a:latin typeface="Calibri" charset="0"/>
              </a:rPr>
              <a:t>CD4</a:t>
            </a:r>
          </a:p>
        </p:txBody>
      </p:sp>
      <p:cxnSp>
        <p:nvCxnSpPr>
          <p:cNvPr id="348" name="Straight Arrow Connector 347"/>
          <p:cNvCxnSpPr>
            <a:stCxn id="41104" idx="1"/>
          </p:cNvCxnSpPr>
          <p:nvPr/>
        </p:nvCxnSpPr>
        <p:spPr>
          <a:xfrm flipH="1" flipV="1">
            <a:off x="8629653" y="4075512"/>
            <a:ext cx="459579" cy="23092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106" name="Group 49"/>
          <p:cNvGrpSpPr>
            <a:grpSpLocks/>
          </p:cNvGrpSpPr>
          <p:nvPr/>
        </p:nvGrpSpPr>
        <p:grpSpPr bwMode="auto">
          <a:xfrm>
            <a:off x="8412956" y="3854056"/>
            <a:ext cx="163116" cy="196453"/>
            <a:chOff x="3137102" y="2214534"/>
            <a:chExt cx="260520" cy="271389"/>
          </a:xfrm>
        </p:grpSpPr>
        <p:sp>
          <p:nvSpPr>
            <p:cNvPr id="350" name="Oval 349"/>
            <p:cNvSpPr/>
            <p:nvPr/>
          </p:nvSpPr>
          <p:spPr>
            <a:xfrm>
              <a:off x="3137102" y="2214534"/>
              <a:ext cx="260520" cy="271389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351" name="Oval 350"/>
            <p:cNvSpPr/>
            <p:nvPr/>
          </p:nvSpPr>
          <p:spPr>
            <a:xfrm>
              <a:off x="3169430" y="2260588"/>
              <a:ext cx="201570" cy="19737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</p:grpSp>
      <p:sp>
        <p:nvSpPr>
          <p:cNvPr id="41107" name="TextBox 359"/>
          <p:cNvSpPr txBox="1">
            <a:spLocks noChangeArrowheads="1"/>
          </p:cNvSpPr>
          <p:nvPr/>
        </p:nvSpPr>
        <p:spPr bwMode="auto">
          <a:xfrm>
            <a:off x="8360569" y="3857625"/>
            <a:ext cx="327334" cy="1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675">
                <a:solidFill>
                  <a:schemeClr val="bg1"/>
                </a:solidFill>
                <a:latin typeface="Calibri" charset="0"/>
              </a:rPr>
              <a:t>CD4</a:t>
            </a:r>
          </a:p>
        </p:txBody>
      </p:sp>
      <p:sp>
        <p:nvSpPr>
          <p:cNvPr id="353" name="Freeform 352"/>
          <p:cNvSpPr/>
          <p:nvPr/>
        </p:nvSpPr>
        <p:spPr>
          <a:xfrm>
            <a:off x="8396290" y="3720706"/>
            <a:ext cx="217885" cy="150019"/>
          </a:xfrm>
          <a:custGeom>
            <a:avLst/>
            <a:gdLst>
              <a:gd name="connsiteX0" fmla="*/ 152601 w 276845"/>
              <a:gd name="connsiteY0" fmla="*/ 41500 h 179557"/>
              <a:gd name="connsiteX1" fmla="*/ 124991 w 276845"/>
              <a:gd name="connsiteY1" fmla="*/ 82917 h 179557"/>
              <a:gd name="connsiteX2" fmla="*/ 166406 w 276845"/>
              <a:gd name="connsiteY2" fmla="*/ 96723 h 179557"/>
              <a:gd name="connsiteX3" fmla="*/ 235430 w 276845"/>
              <a:gd name="connsiteY3" fmla="*/ 82917 h 179557"/>
              <a:gd name="connsiteX4" fmla="*/ 207821 w 276845"/>
              <a:gd name="connsiteY4" fmla="*/ 55305 h 179557"/>
              <a:gd name="connsiteX5" fmla="*/ 111186 w 276845"/>
              <a:gd name="connsiteY5" fmla="*/ 27694 h 179557"/>
              <a:gd name="connsiteX6" fmla="*/ 14552 w 276845"/>
              <a:gd name="connsiteY6" fmla="*/ 41500 h 179557"/>
              <a:gd name="connsiteX7" fmla="*/ 42162 w 276845"/>
              <a:gd name="connsiteY7" fmla="*/ 96723 h 179557"/>
              <a:gd name="connsiteX8" fmla="*/ 83577 w 276845"/>
              <a:gd name="connsiteY8" fmla="*/ 110528 h 179557"/>
              <a:gd name="connsiteX9" fmla="*/ 166406 w 276845"/>
              <a:gd name="connsiteY9" fmla="*/ 124334 h 179557"/>
              <a:gd name="connsiteX10" fmla="*/ 249235 w 276845"/>
              <a:gd name="connsiteY10" fmla="*/ 110528 h 179557"/>
              <a:gd name="connsiteX11" fmla="*/ 249235 w 276845"/>
              <a:gd name="connsiteY11" fmla="*/ 13888 h 179557"/>
              <a:gd name="connsiteX12" fmla="*/ 207821 w 276845"/>
              <a:gd name="connsiteY12" fmla="*/ 82 h 179557"/>
              <a:gd name="connsiteX13" fmla="*/ 124991 w 276845"/>
              <a:gd name="connsiteY13" fmla="*/ 13888 h 179557"/>
              <a:gd name="connsiteX14" fmla="*/ 111186 w 276845"/>
              <a:gd name="connsiteY14" fmla="*/ 55305 h 179557"/>
              <a:gd name="connsiteX15" fmla="*/ 138796 w 276845"/>
              <a:gd name="connsiteY15" fmla="*/ 151946 h 179557"/>
              <a:gd name="connsiteX16" fmla="*/ 180211 w 276845"/>
              <a:gd name="connsiteY16" fmla="*/ 179557 h 179557"/>
              <a:gd name="connsiteX17" fmla="*/ 276845 w 276845"/>
              <a:gd name="connsiteY17" fmla="*/ 151946 h 179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76845" h="179557">
                <a:moveTo>
                  <a:pt x="152601" y="41500"/>
                </a:moveTo>
                <a:cubicBezTo>
                  <a:pt x="143398" y="55306"/>
                  <a:pt x="120967" y="66820"/>
                  <a:pt x="124991" y="82917"/>
                </a:cubicBezTo>
                <a:cubicBezTo>
                  <a:pt x="128520" y="97034"/>
                  <a:pt x="151854" y="96723"/>
                  <a:pt x="166406" y="96723"/>
                </a:cubicBezTo>
                <a:cubicBezTo>
                  <a:pt x="189870" y="96723"/>
                  <a:pt x="212422" y="87519"/>
                  <a:pt x="235430" y="82917"/>
                </a:cubicBezTo>
                <a:cubicBezTo>
                  <a:pt x="226227" y="73713"/>
                  <a:pt x="218982" y="62002"/>
                  <a:pt x="207821" y="55305"/>
                </a:cubicBezTo>
                <a:cubicBezTo>
                  <a:pt x="193679" y="46819"/>
                  <a:pt x="121495" y="30272"/>
                  <a:pt x="111186" y="27694"/>
                </a:cubicBezTo>
                <a:cubicBezTo>
                  <a:pt x="78975" y="32296"/>
                  <a:pt x="37559" y="18491"/>
                  <a:pt x="14552" y="41500"/>
                </a:cubicBezTo>
                <a:cubicBezTo>
                  <a:pt x="0" y="56053"/>
                  <a:pt x="27610" y="82170"/>
                  <a:pt x="42162" y="96723"/>
                </a:cubicBezTo>
                <a:cubicBezTo>
                  <a:pt x="52451" y="107013"/>
                  <a:pt x="69372" y="107371"/>
                  <a:pt x="83577" y="110528"/>
                </a:cubicBezTo>
                <a:cubicBezTo>
                  <a:pt x="110901" y="116600"/>
                  <a:pt x="138796" y="119732"/>
                  <a:pt x="166406" y="124334"/>
                </a:cubicBezTo>
                <a:cubicBezTo>
                  <a:pt x="194016" y="119732"/>
                  <a:pt x="224933" y="124416"/>
                  <a:pt x="249235" y="110528"/>
                </a:cubicBezTo>
                <a:cubicBezTo>
                  <a:pt x="275374" y="95591"/>
                  <a:pt x="258311" y="25234"/>
                  <a:pt x="249235" y="13888"/>
                </a:cubicBezTo>
                <a:cubicBezTo>
                  <a:pt x="240145" y="2525"/>
                  <a:pt x="221626" y="4684"/>
                  <a:pt x="207821" y="82"/>
                </a:cubicBezTo>
                <a:cubicBezTo>
                  <a:pt x="180211" y="4684"/>
                  <a:pt x="149294" y="0"/>
                  <a:pt x="124991" y="13888"/>
                </a:cubicBezTo>
                <a:cubicBezTo>
                  <a:pt x="112356" y="21108"/>
                  <a:pt x="111186" y="40753"/>
                  <a:pt x="111186" y="55305"/>
                </a:cubicBezTo>
                <a:cubicBezTo>
                  <a:pt x="111186" y="57785"/>
                  <a:pt x="132286" y="143808"/>
                  <a:pt x="138796" y="151946"/>
                </a:cubicBezTo>
                <a:cubicBezTo>
                  <a:pt x="149160" y="164902"/>
                  <a:pt x="166406" y="170353"/>
                  <a:pt x="180211" y="179557"/>
                </a:cubicBezTo>
                <a:cubicBezTo>
                  <a:pt x="259325" y="163733"/>
                  <a:pt x="228248" y="176244"/>
                  <a:pt x="276845" y="151946"/>
                </a:cubicBezTo>
              </a:path>
            </a:pathLst>
          </a:custGeom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41110" name="TextBox 92"/>
          <p:cNvSpPr txBox="1">
            <a:spLocks noChangeArrowheads="1"/>
          </p:cNvSpPr>
          <p:nvPr/>
        </p:nvSpPr>
        <p:spPr bwMode="auto">
          <a:xfrm>
            <a:off x="8916101" y="4735117"/>
            <a:ext cx="765572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825" dirty="0">
                <a:latin typeface="Calibri" charset="0"/>
              </a:rPr>
              <a:t>Neutrophil</a:t>
            </a:r>
          </a:p>
        </p:txBody>
      </p:sp>
      <p:cxnSp>
        <p:nvCxnSpPr>
          <p:cNvPr id="359" name="Straight Arrow Connector 358"/>
          <p:cNvCxnSpPr/>
          <p:nvPr/>
        </p:nvCxnSpPr>
        <p:spPr>
          <a:xfrm rot="5400000">
            <a:off x="6186490" y="3852864"/>
            <a:ext cx="332185" cy="308372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112" name="TextBox 10"/>
          <p:cNvSpPr txBox="1">
            <a:spLocks noChangeArrowheads="1"/>
          </p:cNvSpPr>
          <p:nvPr/>
        </p:nvSpPr>
        <p:spPr bwMode="auto">
          <a:xfrm>
            <a:off x="9038036" y="5322095"/>
            <a:ext cx="523875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825">
                <a:latin typeface="Calibri" charset="0"/>
              </a:rPr>
              <a:t>Blood</a:t>
            </a:r>
          </a:p>
        </p:txBody>
      </p:sp>
      <p:pic>
        <p:nvPicPr>
          <p:cNvPr id="41113" name="Picture 360" descr="microglia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692" y="4530330"/>
            <a:ext cx="728663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14" name="Picture 361" descr="microglia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1" y="2122886"/>
            <a:ext cx="692944" cy="663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115" name="Group 370"/>
          <p:cNvGrpSpPr>
            <a:grpSpLocks/>
          </p:cNvGrpSpPr>
          <p:nvPr/>
        </p:nvGrpSpPr>
        <p:grpSpPr bwMode="auto">
          <a:xfrm>
            <a:off x="5854306" y="2920606"/>
            <a:ext cx="478631" cy="440531"/>
            <a:chOff x="4156075" y="5839592"/>
            <a:chExt cx="836645" cy="690981"/>
          </a:xfrm>
        </p:grpSpPr>
        <p:pic>
          <p:nvPicPr>
            <p:cNvPr id="41134" name="Picture 371" descr="astrocyte.g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325634">
              <a:off x="4305885" y="5843738"/>
              <a:ext cx="690981" cy="682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3" name="Rectangle 372"/>
            <p:cNvSpPr/>
            <p:nvPr/>
          </p:nvSpPr>
          <p:spPr>
            <a:xfrm>
              <a:off x="4274703" y="5944173"/>
              <a:ext cx="145684" cy="4575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374" name="Rectangle 373"/>
            <p:cNvSpPr/>
            <p:nvPr/>
          </p:nvSpPr>
          <p:spPr>
            <a:xfrm>
              <a:off x="4156075" y="6095441"/>
              <a:ext cx="339236" cy="153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</p:grpSp>
      <p:grpSp>
        <p:nvGrpSpPr>
          <p:cNvPr id="41116" name="Group 374"/>
          <p:cNvGrpSpPr>
            <a:grpSpLocks/>
          </p:cNvGrpSpPr>
          <p:nvPr/>
        </p:nvGrpSpPr>
        <p:grpSpPr bwMode="auto">
          <a:xfrm>
            <a:off x="5854306" y="3218261"/>
            <a:ext cx="478631" cy="439340"/>
            <a:chOff x="4156075" y="5839592"/>
            <a:chExt cx="836645" cy="690981"/>
          </a:xfrm>
        </p:grpSpPr>
        <p:pic>
          <p:nvPicPr>
            <p:cNvPr id="41131" name="Picture 375" descr="astrocyte.g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325634">
              <a:off x="4305885" y="5843738"/>
              <a:ext cx="690981" cy="682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7" name="Rectangle 376"/>
            <p:cNvSpPr/>
            <p:nvPr/>
          </p:nvSpPr>
          <p:spPr>
            <a:xfrm>
              <a:off x="4274703" y="5944456"/>
              <a:ext cx="145684" cy="4569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378" name="Rectangle 377"/>
            <p:cNvSpPr/>
            <p:nvPr/>
          </p:nvSpPr>
          <p:spPr>
            <a:xfrm>
              <a:off x="4156075" y="6096135"/>
              <a:ext cx="339236" cy="1516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</p:grpSp>
      <p:grpSp>
        <p:nvGrpSpPr>
          <p:cNvPr id="41117" name="Group 378"/>
          <p:cNvGrpSpPr>
            <a:grpSpLocks/>
          </p:cNvGrpSpPr>
          <p:nvPr/>
        </p:nvGrpSpPr>
        <p:grpSpPr bwMode="auto">
          <a:xfrm>
            <a:off x="5854306" y="3556400"/>
            <a:ext cx="478631" cy="440531"/>
            <a:chOff x="4156075" y="5839592"/>
            <a:chExt cx="836645" cy="690981"/>
          </a:xfrm>
        </p:grpSpPr>
        <p:pic>
          <p:nvPicPr>
            <p:cNvPr id="41128" name="Picture 379" descr="astrocyte.g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325634">
              <a:off x="4305885" y="5843738"/>
              <a:ext cx="690981" cy="682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1" name="Rectangle 380"/>
            <p:cNvSpPr/>
            <p:nvPr/>
          </p:nvSpPr>
          <p:spPr>
            <a:xfrm>
              <a:off x="4274703" y="5944173"/>
              <a:ext cx="145684" cy="4575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382" name="Rectangle 381"/>
            <p:cNvSpPr/>
            <p:nvPr/>
          </p:nvSpPr>
          <p:spPr>
            <a:xfrm>
              <a:off x="4156075" y="6095441"/>
              <a:ext cx="339236" cy="153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</p:grpSp>
      <p:sp>
        <p:nvSpPr>
          <p:cNvPr id="140" name="Rectangle 139"/>
          <p:cNvSpPr/>
          <p:nvPr/>
        </p:nvSpPr>
        <p:spPr>
          <a:xfrm>
            <a:off x="5854304" y="2050259"/>
            <a:ext cx="157163" cy="325993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41119" name="TextBox 150"/>
          <p:cNvSpPr txBox="1">
            <a:spLocks noChangeArrowheads="1"/>
          </p:cNvSpPr>
          <p:nvPr/>
        </p:nvSpPr>
        <p:spPr bwMode="auto">
          <a:xfrm rot="5400000">
            <a:off x="5413371" y="3483844"/>
            <a:ext cx="107593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900">
                <a:solidFill>
                  <a:schemeClr val="bg1"/>
                </a:solidFill>
                <a:latin typeface="Calibri" charset="0"/>
              </a:rPr>
              <a:t>Blood Brain Barrier</a:t>
            </a:r>
          </a:p>
        </p:txBody>
      </p:sp>
      <p:sp>
        <p:nvSpPr>
          <p:cNvPr id="141" name="Rectangle 140"/>
          <p:cNvSpPr/>
          <p:nvPr/>
        </p:nvSpPr>
        <p:spPr>
          <a:xfrm rot="5400000">
            <a:off x="5629276" y="2618186"/>
            <a:ext cx="619125" cy="1571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600" dirty="0">
                <a:solidFill>
                  <a:schemeClr val="bg1"/>
                </a:solidFill>
              </a:rPr>
              <a:t>Choroid  plexus</a:t>
            </a:r>
          </a:p>
        </p:txBody>
      </p:sp>
      <p:sp>
        <p:nvSpPr>
          <p:cNvPr id="192" name="Rectangle 191"/>
          <p:cNvSpPr/>
          <p:nvPr/>
        </p:nvSpPr>
        <p:spPr>
          <a:xfrm>
            <a:off x="5847162" y="4199336"/>
            <a:ext cx="150019" cy="1109663"/>
          </a:xfrm>
          <a:prstGeom prst="rect">
            <a:avLst/>
          </a:prstGeom>
          <a:blipFill rotWithShape="1">
            <a:blip r:embed="rId4"/>
            <a:tile tx="0" ty="0" sx="100000" sy="100000" flip="none" algn="tl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41122" name="TextBox 215"/>
          <p:cNvSpPr txBox="1">
            <a:spLocks noChangeArrowheads="1"/>
          </p:cNvSpPr>
          <p:nvPr/>
        </p:nvSpPr>
        <p:spPr bwMode="auto">
          <a:xfrm rot="5400000" flipV="1">
            <a:off x="5147382" y="4437568"/>
            <a:ext cx="1593149" cy="1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675">
                <a:latin typeface="Calibri" charset="0"/>
              </a:rPr>
              <a:t>Inflamed Blood-Brain Barrier</a:t>
            </a:r>
          </a:p>
        </p:txBody>
      </p:sp>
      <p:cxnSp>
        <p:nvCxnSpPr>
          <p:cNvPr id="142" name="Straight Arrow Connector 141"/>
          <p:cNvCxnSpPr/>
          <p:nvPr/>
        </p:nvCxnSpPr>
        <p:spPr>
          <a:xfrm>
            <a:off x="5795962" y="2722961"/>
            <a:ext cx="329804" cy="119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Arrow Connector 355"/>
          <p:cNvCxnSpPr/>
          <p:nvPr/>
        </p:nvCxnSpPr>
        <p:spPr>
          <a:xfrm>
            <a:off x="5799536" y="4419601"/>
            <a:ext cx="328613" cy="119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Arrow Connector 356"/>
          <p:cNvCxnSpPr/>
          <p:nvPr/>
        </p:nvCxnSpPr>
        <p:spPr>
          <a:xfrm>
            <a:off x="5812631" y="5136357"/>
            <a:ext cx="329804" cy="119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Arrow Connector 357"/>
          <p:cNvCxnSpPr/>
          <p:nvPr/>
        </p:nvCxnSpPr>
        <p:spPr>
          <a:xfrm>
            <a:off x="5810251" y="4792267"/>
            <a:ext cx="328613" cy="119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127" name="Title 1"/>
          <p:cNvSpPr>
            <a:spLocks noGrp="1"/>
          </p:cNvSpPr>
          <p:nvPr>
            <p:ph type="title"/>
          </p:nvPr>
        </p:nvSpPr>
        <p:spPr>
          <a:xfrm>
            <a:off x="2120504" y="812800"/>
            <a:ext cx="8447562" cy="1092200"/>
          </a:xfrm>
          <a:ln>
            <a:noFill/>
          </a:ln>
          <a:effectLst/>
        </p:spPr>
        <p:txBody>
          <a:bodyPr>
            <a:normAutofit/>
          </a:bodyPr>
          <a:lstStyle/>
          <a:p>
            <a:pPr eaLnBrk="1" hangingPunct="1"/>
            <a:r>
              <a:rPr lang="en-US" altLang="en-US" sz="4800" b="0" dirty="0">
                <a:latin typeface="Arial" panose="020B0604020202020204" pitchFamily="34" charset="0"/>
                <a:cs typeface="Arial" panose="020B0604020202020204" pitchFamily="34" charset="0"/>
              </a:rPr>
              <a:t>Immunopathogenesis of EAE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12684" y="5648325"/>
            <a:ext cx="511608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Cell migration into the CNS is a key step in pathogenesis of the disease</a:t>
            </a:r>
          </a:p>
        </p:txBody>
      </p:sp>
    </p:spTree>
    <p:extLst>
      <p:ext uri="{BB962C8B-B14F-4D97-AF65-F5344CB8AC3E}">
        <p14:creationId xmlns:p14="http://schemas.microsoft.com/office/powerpoint/2010/main" val="300833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1740165" y="1772817"/>
            <a:ext cx="664294" cy="39147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0" name="Rounded Rectangle 59"/>
          <p:cNvSpPr/>
          <p:nvPr/>
        </p:nvSpPr>
        <p:spPr>
          <a:xfrm>
            <a:off x="1559496" y="2254516"/>
            <a:ext cx="4613398" cy="124649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8" name="Rectangle 57"/>
          <p:cNvSpPr/>
          <p:nvPr/>
        </p:nvSpPr>
        <p:spPr>
          <a:xfrm>
            <a:off x="6600831" y="1771651"/>
            <a:ext cx="664294" cy="39147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Myriad Pro" charset="0"/>
                <a:ea typeface="Myriad Pro" charset="0"/>
                <a:cs typeface="Myriad Pro" charset="0"/>
              </a:rPr>
              <a:t>The Chemokine Gene Superfamily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77681" y="2254513"/>
            <a:ext cx="4213013" cy="12274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CXCR1	CXCL6, CXCL7, CXCL8</a:t>
            </a:r>
          </a:p>
          <a:p>
            <a:pPr>
              <a:lnSpc>
                <a:spcPts val="1500"/>
              </a:lnSpc>
            </a:pP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CXCR2	CXCL1, CXCL2, CXCL3, CXCL5, CXCL6, CXCL7, CXCL8</a:t>
            </a:r>
          </a:p>
          <a:p>
            <a:pPr>
              <a:lnSpc>
                <a:spcPts val="1500"/>
              </a:lnSpc>
            </a:pP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CXCR3	CXCL9, CXCL10, CXCL11, CXCL13</a:t>
            </a:r>
          </a:p>
          <a:p>
            <a:pPr>
              <a:lnSpc>
                <a:spcPts val="1500"/>
              </a:lnSpc>
            </a:pP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CXCR4	CXCL12</a:t>
            </a:r>
          </a:p>
          <a:p>
            <a:pPr>
              <a:lnSpc>
                <a:spcPts val="1500"/>
              </a:lnSpc>
            </a:pP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CXCR5	CXCL13</a:t>
            </a:r>
          </a:p>
          <a:p>
            <a:pPr>
              <a:lnSpc>
                <a:spcPts val="1500"/>
              </a:lnSpc>
            </a:pP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CXCR6	CXCL16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1559496" y="4028879"/>
            <a:ext cx="4183444" cy="1200322"/>
          </a:xfrm>
          <a:prstGeom prst="roundRect">
            <a:avLst/>
          </a:prstGeom>
          <a:solidFill>
            <a:schemeClr val="accent2">
              <a:lumMod val="20000"/>
              <a:lumOff val="8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4" name="Rounded Rectangle 63"/>
          <p:cNvSpPr/>
          <p:nvPr/>
        </p:nvSpPr>
        <p:spPr>
          <a:xfrm>
            <a:off x="6421459" y="2254513"/>
            <a:ext cx="3746559" cy="2015936"/>
          </a:xfrm>
          <a:prstGeom prst="round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6" name="TextBox 35"/>
          <p:cNvSpPr txBox="1"/>
          <p:nvPr/>
        </p:nvSpPr>
        <p:spPr>
          <a:xfrm>
            <a:off x="1760797" y="4077074"/>
            <a:ext cx="3369833" cy="1342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ACKR1	CCL2, CCL5, CCL11, CCL13, CCL14, </a:t>
            </a:r>
          </a:p>
          <a:p>
            <a:pPr>
              <a:lnSpc>
                <a:spcPts val="1500"/>
              </a:lnSpc>
            </a:pP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	CCL17, CXCL5, CXCL6, CXCL8, CXCL11</a:t>
            </a:r>
          </a:p>
          <a:p>
            <a:pPr>
              <a:lnSpc>
                <a:spcPts val="1500"/>
              </a:lnSpc>
            </a:pP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ACKR2	CCL2, CCL3, CCL4, CCL5, CCL7, CCL8, </a:t>
            </a:r>
          </a:p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	CCL11, CCL12, CCL13, CCL17, CCL22</a:t>
            </a:r>
          </a:p>
          <a:p>
            <a:pPr>
              <a:lnSpc>
                <a:spcPts val="1500"/>
              </a:lnSpc>
            </a:pP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ACKR3	CXCL11, CXCL12</a:t>
            </a:r>
          </a:p>
          <a:p>
            <a:pPr>
              <a:lnSpc>
                <a:spcPts val="1500"/>
              </a:lnSpc>
            </a:pP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ACKR4	CCL19, CCL21, CCL25</a:t>
            </a:r>
          </a:p>
          <a:p>
            <a:pPr>
              <a:lnSpc>
                <a:spcPts val="1500"/>
              </a:lnSpc>
            </a:pP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	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617056" y="2254514"/>
            <a:ext cx="3568595" cy="2001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CCR1	CCL3, CCL5, CCL15, CCL16, CCL23</a:t>
            </a:r>
          </a:p>
          <a:p>
            <a:pPr>
              <a:lnSpc>
                <a:spcPts val="1500"/>
              </a:lnSpc>
            </a:pP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CCR2	CCL2, CCL7, CCL8, CCL13, CCL16</a:t>
            </a:r>
          </a:p>
          <a:p>
            <a:pPr>
              <a:lnSpc>
                <a:spcPts val="1500"/>
              </a:lnSpc>
            </a:pP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CCR3	CCL5, CCL7, CCL11, CCL15, CCL24, CCL28</a:t>
            </a:r>
          </a:p>
          <a:p>
            <a:pPr>
              <a:lnSpc>
                <a:spcPts val="1500"/>
              </a:lnSpc>
            </a:pP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CCR4	CCL17, CCL22</a:t>
            </a:r>
          </a:p>
          <a:p>
            <a:pPr>
              <a:lnSpc>
                <a:spcPts val="1500"/>
              </a:lnSpc>
            </a:pP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CCR5	CCL3, CCL4, CCL5, CCL8, CCL11, CCL16</a:t>
            </a:r>
          </a:p>
          <a:p>
            <a:pPr>
              <a:lnSpc>
                <a:spcPts val="1500"/>
              </a:lnSpc>
            </a:pP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CCR6	CCL20</a:t>
            </a:r>
          </a:p>
          <a:p>
            <a:pPr>
              <a:lnSpc>
                <a:spcPts val="1500"/>
              </a:lnSpc>
            </a:pP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CCR7	CCL19, CCL21</a:t>
            </a:r>
          </a:p>
          <a:p>
            <a:pPr>
              <a:lnSpc>
                <a:spcPts val="1500"/>
              </a:lnSpc>
            </a:pP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CCR8	CCL1, CCL18</a:t>
            </a:r>
          </a:p>
          <a:p>
            <a:pPr>
              <a:lnSpc>
                <a:spcPts val="1500"/>
              </a:lnSpc>
            </a:pP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CCR9	CCL25</a:t>
            </a:r>
          </a:p>
          <a:p>
            <a:pPr>
              <a:lnSpc>
                <a:spcPts val="1500"/>
              </a:lnSpc>
            </a:pP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CCR10	CCL27, CCL28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6421456" y="4590500"/>
            <a:ext cx="3779000" cy="357276"/>
          </a:xfrm>
          <a:prstGeom prst="roundRect">
            <a:avLst/>
          </a:prstGeom>
          <a:solidFill>
            <a:schemeClr val="accent3">
              <a:lumMod val="20000"/>
              <a:lumOff val="8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6" name="Rounded Rectangle 65"/>
          <p:cNvSpPr/>
          <p:nvPr/>
        </p:nvSpPr>
        <p:spPr>
          <a:xfrm>
            <a:off x="6421455" y="5289136"/>
            <a:ext cx="3779000" cy="376247"/>
          </a:xfrm>
          <a:prstGeom prst="roundRect">
            <a:avLst/>
          </a:prstGeom>
          <a:solidFill>
            <a:schemeClr val="accent2">
              <a:lumMod val="20000"/>
              <a:lumOff val="8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TextBox 32"/>
          <p:cNvSpPr txBox="1"/>
          <p:nvPr/>
        </p:nvSpPr>
        <p:spPr>
          <a:xfrm>
            <a:off x="6617054" y="4653139"/>
            <a:ext cx="17844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XCR1	XCL1, XCL2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604594" y="5373218"/>
            <a:ext cx="15648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CX3CR1	CX3CL1</a:t>
            </a:r>
          </a:p>
        </p:txBody>
      </p:sp>
      <p:sp>
        <p:nvSpPr>
          <p:cNvPr id="57" name="Freeform 56"/>
          <p:cNvSpPr/>
          <p:nvPr/>
        </p:nvSpPr>
        <p:spPr>
          <a:xfrm>
            <a:off x="2392728" y="1755828"/>
            <a:ext cx="50773" cy="3930557"/>
          </a:xfrm>
          <a:custGeom>
            <a:avLst/>
            <a:gdLst>
              <a:gd name="connsiteX0" fmla="*/ 32124 w 50773"/>
              <a:gd name="connsiteY0" fmla="*/ 1 h 3930557"/>
              <a:gd name="connsiteX1" fmla="*/ 279 w 50773"/>
              <a:gd name="connsiteY1" fmla="*/ 1919786 h 3930557"/>
              <a:gd name="connsiteX2" fmla="*/ 18476 w 50773"/>
              <a:gd name="connsiteY2" fmla="*/ 3930556 h 3930557"/>
              <a:gd name="connsiteX3" fmla="*/ 50321 w 50773"/>
              <a:gd name="connsiteY3" fmla="*/ 1928885 h 3930557"/>
              <a:gd name="connsiteX4" fmla="*/ 32124 w 50773"/>
              <a:gd name="connsiteY4" fmla="*/ 1 h 3930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73" h="3930557">
                <a:moveTo>
                  <a:pt x="32124" y="1"/>
                </a:moveTo>
                <a:cubicBezTo>
                  <a:pt x="23784" y="-1516"/>
                  <a:pt x="2554" y="1264694"/>
                  <a:pt x="279" y="1919786"/>
                </a:cubicBezTo>
                <a:cubicBezTo>
                  <a:pt x="-1996" y="2574878"/>
                  <a:pt x="10136" y="3929040"/>
                  <a:pt x="18476" y="3930556"/>
                </a:cubicBezTo>
                <a:cubicBezTo>
                  <a:pt x="26816" y="3932073"/>
                  <a:pt x="47288" y="2581703"/>
                  <a:pt x="50321" y="1928885"/>
                </a:cubicBezTo>
                <a:cubicBezTo>
                  <a:pt x="53354" y="1276067"/>
                  <a:pt x="40464" y="1518"/>
                  <a:pt x="32124" y="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6" name="Freeform 55"/>
          <p:cNvSpPr/>
          <p:nvPr/>
        </p:nvSpPr>
        <p:spPr>
          <a:xfrm>
            <a:off x="7243925" y="1755827"/>
            <a:ext cx="50773" cy="3930557"/>
          </a:xfrm>
          <a:custGeom>
            <a:avLst/>
            <a:gdLst>
              <a:gd name="connsiteX0" fmla="*/ 32124 w 50773"/>
              <a:gd name="connsiteY0" fmla="*/ 1 h 3930557"/>
              <a:gd name="connsiteX1" fmla="*/ 279 w 50773"/>
              <a:gd name="connsiteY1" fmla="*/ 1919786 h 3930557"/>
              <a:gd name="connsiteX2" fmla="*/ 18476 w 50773"/>
              <a:gd name="connsiteY2" fmla="*/ 3930556 h 3930557"/>
              <a:gd name="connsiteX3" fmla="*/ 50321 w 50773"/>
              <a:gd name="connsiteY3" fmla="*/ 1928885 h 3930557"/>
              <a:gd name="connsiteX4" fmla="*/ 32124 w 50773"/>
              <a:gd name="connsiteY4" fmla="*/ 1 h 3930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73" h="3930557">
                <a:moveTo>
                  <a:pt x="32124" y="1"/>
                </a:moveTo>
                <a:cubicBezTo>
                  <a:pt x="23784" y="-1516"/>
                  <a:pt x="2554" y="1264694"/>
                  <a:pt x="279" y="1919786"/>
                </a:cubicBezTo>
                <a:cubicBezTo>
                  <a:pt x="-1996" y="2574878"/>
                  <a:pt x="10136" y="3929040"/>
                  <a:pt x="18476" y="3930556"/>
                </a:cubicBezTo>
                <a:cubicBezTo>
                  <a:pt x="26816" y="3932073"/>
                  <a:pt x="47288" y="2581703"/>
                  <a:pt x="50321" y="1928885"/>
                </a:cubicBezTo>
                <a:cubicBezTo>
                  <a:pt x="53354" y="1276067"/>
                  <a:pt x="40464" y="1518"/>
                  <a:pt x="32124" y="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30" name="Group 29"/>
          <p:cNvGrpSpPr/>
          <p:nvPr/>
        </p:nvGrpSpPr>
        <p:grpSpPr>
          <a:xfrm>
            <a:off x="2332273" y="2353938"/>
            <a:ext cx="209703" cy="1086873"/>
            <a:chOff x="1161486" y="1100991"/>
            <a:chExt cx="288446" cy="1494988"/>
          </a:xfrm>
        </p:grpSpPr>
        <p:sp>
          <p:nvSpPr>
            <p:cNvPr id="7" name="Freeform 6"/>
            <p:cNvSpPr/>
            <p:nvPr/>
          </p:nvSpPr>
          <p:spPr>
            <a:xfrm>
              <a:off x="1161486" y="1100991"/>
              <a:ext cx="288446" cy="192297"/>
            </a:xfrm>
            <a:custGeom>
              <a:avLst/>
              <a:gdLst>
                <a:gd name="connsiteX0" fmla="*/ 0 w 807251"/>
                <a:gd name="connsiteY0" fmla="*/ 647063 h 647063"/>
                <a:gd name="connsiteX1" fmla="*/ 264051 w 807251"/>
                <a:gd name="connsiteY1" fmla="*/ 617724 h 647063"/>
                <a:gd name="connsiteX2" fmla="*/ 586781 w 807251"/>
                <a:gd name="connsiteY2" fmla="*/ 603054 h 647063"/>
                <a:gd name="connsiteX3" fmla="*/ 4890 w 807251"/>
                <a:gd name="connsiteY3" fmla="*/ 461249 h 647063"/>
                <a:gd name="connsiteX4" fmla="*/ 581891 w 807251"/>
                <a:gd name="connsiteY4" fmla="*/ 368342 h 647063"/>
                <a:gd name="connsiteX5" fmla="*/ 9780 w 807251"/>
                <a:gd name="connsiteY5" fmla="*/ 246096 h 647063"/>
                <a:gd name="connsiteX6" fmla="*/ 577001 w 807251"/>
                <a:gd name="connsiteY6" fmla="*/ 162969 h 647063"/>
                <a:gd name="connsiteX7" fmla="*/ 9780 w 807251"/>
                <a:gd name="connsiteY7" fmla="*/ 6494 h 647063"/>
                <a:gd name="connsiteX8" fmla="*/ 757925 w 807251"/>
                <a:gd name="connsiteY8" fmla="*/ 79841 h 647063"/>
                <a:gd name="connsiteX9" fmla="*/ 738366 w 807251"/>
                <a:gd name="connsiteY9" fmla="*/ 519927 h 647063"/>
                <a:gd name="connsiteX10" fmla="*/ 738366 w 807251"/>
                <a:gd name="connsiteY10" fmla="*/ 519927 h 64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07251" h="647063">
                  <a:moveTo>
                    <a:pt x="0" y="647063"/>
                  </a:moveTo>
                  <a:cubicBezTo>
                    <a:pt x="83127" y="636061"/>
                    <a:pt x="166254" y="625059"/>
                    <a:pt x="264051" y="617724"/>
                  </a:cubicBezTo>
                  <a:cubicBezTo>
                    <a:pt x="361848" y="610389"/>
                    <a:pt x="629975" y="629133"/>
                    <a:pt x="586781" y="603054"/>
                  </a:cubicBezTo>
                  <a:cubicBezTo>
                    <a:pt x="543588" y="576975"/>
                    <a:pt x="5705" y="500368"/>
                    <a:pt x="4890" y="461249"/>
                  </a:cubicBezTo>
                  <a:cubicBezTo>
                    <a:pt x="4075" y="422130"/>
                    <a:pt x="581076" y="404201"/>
                    <a:pt x="581891" y="368342"/>
                  </a:cubicBezTo>
                  <a:cubicBezTo>
                    <a:pt x="582706" y="332483"/>
                    <a:pt x="10595" y="280325"/>
                    <a:pt x="9780" y="246096"/>
                  </a:cubicBezTo>
                  <a:cubicBezTo>
                    <a:pt x="8965" y="211867"/>
                    <a:pt x="577001" y="202903"/>
                    <a:pt x="577001" y="162969"/>
                  </a:cubicBezTo>
                  <a:cubicBezTo>
                    <a:pt x="577001" y="123035"/>
                    <a:pt x="-20374" y="20349"/>
                    <a:pt x="9780" y="6494"/>
                  </a:cubicBezTo>
                  <a:cubicBezTo>
                    <a:pt x="39934" y="-7361"/>
                    <a:pt x="636494" y="-5731"/>
                    <a:pt x="757925" y="79841"/>
                  </a:cubicBezTo>
                  <a:cubicBezTo>
                    <a:pt x="879356" y="165413"/>
                    <a:pt x="738366" y="519927"/>
                    <a:pt x="738366" y="519927"/>
                  </a:cubicBezTo>
                  <a:lnTo>
                    <a:pt x="738366" y="519927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1161486" y="1361529"/>
              <a:ext cx="288446" cy="192297"/>
            </a:xfrm>
            <a:custGeom>
              <a:avLst/>
              <a:gdLst>
                <a:gd name="connsiteX0" fmla="*/ 0 w 807251"/>
                <a:gd name="connsiteY0" fmla="*/ 647063 h 647063"/>
                <a:gd name="connsiteX1" fmla="*/ 264051 w 807251"/>
                <a:gd name="connsiteY1" fmla="*/ 617724 h 647063"/>
                <a:gd name="connsiteX2" fmla="*/ 586781 w 807251"/>
                <a:gd name="connsiteY2" fmla="*/ 603054 h 647063"/>
                <a:gd name="connsiteX3" fmla="*/ 4890 w 807251"/>
                <a:gd name="connsiteY3" fmla="*/ 461249 h 647063"/>
                <a:gd name="connsiteX4" fmla="*/ 581891 w 807251"/>
                <a:gd name="connsiteY4" fmla="*/ 368342 h 647063"/>
                <a:gd name="connsiteX5" fmla="*/ 9780 w 807251"/>
                <a:gd name="connsiteY5" fmla="*/ 246096 h 647063"/>
                <a:gd name="connsiteX6" fmla="*/ 577001 w 807251"/>
                <a:gd name="connsiteY6" fmla="*/ 162969 h 647063"/>
                <a:gd name="connsiteX7" fmla="*/ 9780 w 807251"/>
                <a:gd name="connsiteY7" fmla="*/ 6494 h 647063"/>
                <a:gd name="connsiteX8" fmla="*/ 757925 w 807251"/>
                <a:gd name="connsiteY8" fmla="*/ 79841 h 647063"/>
                <a:gd name="connsiteX9" fmla="*/ 738366 w 807251"/>
                <a:gd name="connsiteY9" fmla="*/ 519927 h 647063"/>
                <a:gd name="connsiteX10" fmla="*/ 738366 w 807251"/>
                <a:gd name="connsiteY10" fmla="*/ 519927 h 64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07251" h="647063">
                  <a:moveTo>
                    <a:pt x="0" y="647063"/>
                  </a:moveTo>
                  <a:cubicBezTo>
                    <a:pt x="83127" y="636061"/>
                    <a:pt x="166254" y="625059"/>
                    <a:pt x="264051" y="617724"/>
                  </a:cubicBezTo>
                  <a:cubicBezTo>
                    <a:pt x="361848" y="610389"/>
                    <a:pt x="629975" y="629133"/>
                    <a:pt x="586781" y="603054"/>
                  </a:cubicBezTo>
                  <a:cubicBezTo>
                    <a:pt x="543588" y="576975"/>
                    <a:pt x="5705" y="500368"/>
                    <a:pt x="4890" y="461249"/>
                  </a:cubicBezTo>
                  <a:cubicBezTo>
                    <a:pt x="4075" y="422130"/>
                    <a:pt x="581076" y="404201"/>
                    <a:pt x="581891" y="368342"/>
                  </a:cubicBezTo>
                  <a:cubicBezTo>
                    <a:pt x="582706" y="332483"/>
                    <a:pt x="10595" y="280325"/>
                    <a:pt x="9780" y="246096"/>
                  </a:cubicBezTo>
                  <a:cubicBezTo>
                    <a:pt x="8965" y="211867"/>
                    <a:pt x="577001" y="202903"/>
                    <a:pt x="577001" y="162969"/>
                  </a:cubicBezTo>
                  <a:cubicBezTo>
                    <a:pt x="577001" y="123035"/>
                    <a:pt x="-20374" y="20349"/>
                    <a:pt x="9780" y="6494"/>
                  </a:cubicBezTo>
                  <a:cubicBezTo>
                    <a:pt x="39934" y="-7361"/>
                    <a:pt x="636494" y="-5731"/>
                    <a:pt x="757925" y="79841"/>
                  </a:cubicBezTo>
                  <a:cubicBezTo>
                    <a:pt x="879356" y="165413"/>
                    <a:pt x="738366" y="519927"/>
                    <a:pt x="738366" y="519927"/>
                  </a:cubicBezTo>
                  <a:lnTo>
                    <a:pt x="738366" y="519927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1161486" y="1622067"/>
              <a:ext cx="288446" cy="192297"/>
            </a:xfrm>
            <a:custGeom>
              <a:avLst/>
              <a:gdLst>
                <a:gd name="connsiteX0" fmla="*/ 0 w 807251"/>
                <a:gd name="connsiteY0" fmla="*/ 647063 h 647063"/>
                <a:gd name="connsiteX1" fmla="*/ 264051 w 807251"/>
                <a:gd name="connsiteY1" fmla="*/ 617724 h 647063"/>
                <a:gd name="connsiteX2" fmla="*/ 586781 w 807251"/>
                <a:gd name="connsiteY2" fmla="*/ 603054 h 647063"/>
                <a:gd name="connsiteX3" fmla="*/ 4890 w 807251"/>
                <a:gd name="connsiteY3" fmla="*/ 461249 h 647063"/>
                <a:gd name="connsiteX4" fmla="*/ 581891 w 807251"/>
                <a:gd name="connsiteY4" fmla="*/ 368342 h 647063"/>
                <a:gd name="connsiteX5" fmla="*/ 9780 w 807251"/>
                <a:gd name="connsiteY5" fmla="*/ 246096 h 647063"/>
                <a:gd name="connsiteX6" fmla="*/ 577001 w 807251"/>
                <a:gd name="connsiteY6" fmla="*/ 162969 h 647063"/>
                <a:gd name="connsiteX7" fmla="*/ 9780 w 807251"/>
                <a:gd name="connsiteY7" fmla="*/ 6494 h 647063"/>
                <a:gd name="connsiteX8" fmla="*/ 757925 w 807251"/>
                <a:gd name="connsiteY8" fmla="*/ 79841 h 647063"/>
                <a:gd name="connsiteX9" fmla="*/ 738366 w 807251"/>
                <a:gd name="connsiteY9" fmla="*/ 519927 h 647063"/>
                <a:gd name="connsiteX10" fmla="*/ 738366 w 807251"/>
                <a:gd name="connsiteY10" fmla="*/ 519927 h 64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07251" h="647063">
                  <a:moveTo>
                    <a:pt x="0" y="647063"/>
                  </a:moveTo>
                  <a:cubicBezTo>
                    <a:pt x="83127" y="636061"/>
                    <a:pt x="166254" y="625059"/>
                    <a:pt x="264051" y="617724"/>
                  </a:cubicBezTo>
                  <a:cubicBezTo>
                    <a:pt x="361848" y="610389"/>
                    <a:pt x="629975" y="629133"/>
                    <a:pt x="586781" y="603054"/>
                  </a:cubicBezTo>
                  <a:cubicBezTo>
                    <a:pt x="543588" y="576975"/>
                    <a:pt x="5705" y="500368"/>
                    <a:pt x="4890" y="461249"/>
                  </a:cubicBezTo>
                  <a:cubicBezTo>
                    <a:pt x="4075" y="422130"/>
                    <a:pt x="581076" y="404201"/>
                    <a:pt x="581891" y="368342"/>
                  </a:cubicBezTo>
                  <a:cubicBezTo>
                    <a:pt x="582706" y="332483"/>
                    <a:pt x="10595" y="280325"/>
                    <a:pt x="9780" y="246096"/>
                  </a:cubicBezTo>
                  <a:cubicBezTo>
                    <a:pt x="8965" y="211867"/>
                    <a:pt x="577001" y="202903"/>
                    <a:pt x="577001" y="162969"/>
                  </a:cubicBezTo>
                  <a:cubicBezTo>
                    <a:pt x="577001" y="123035"/>
                    <a:pt x="-20374" y="20349"/>
                    <a:pt x="9780" y="6494"/>
                  </a:cubicBezTo>
                  <a:cubicBezTo>
                    <a:pt x="39934" y="-7361"/>
                    <a:pt x="636494" y="-5731"/>
                    <a:pt x="757925" y="79841"/>
                  </a:cubicBezTo>
                  <a:cubicBezTo>
                    <a:pt x="879356" y="165413"/>
                    <a:pt x="738366" y="519927"/>
                    <a:pt x="738366" y="519927"/>
                  </a:cubicBezTo>
                  <a:lnTo>
                    <a:pt x="738366" y="519927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1161486" y="1882605"/>
              <a:ext cx="288446" cy="192297"/>
            </a:xfrm>
            <a:custGeom>
              <a:avLst/>
              <a:gdLst>
                <a:gd name="connsiteX0" fmla="*/ 0 w 807251"/>
                <a:gd name="connsiteY0" fmla="*/ 647063 h 647063"/>
                <a:gd name="connsiteX1" fmla="*/ 264051 w 807251"/>
                <a:gd name="connsiteY1" fmla="*/ 617724 h 647063"/>
                <a:gd name="connsiteX2" fmla="*/ 586781 w 807251"/>
                <a:gd name="connsiteY2" fmla="*/ 603054 h 647063"/>
                <a:gd name="connsiteX3" fmla="*/ 4890 w 807251"/>
                <a:gd name="connsiteY3" fmla="*/ 461249 h 647063"/>
                <a:gd name="connsiteX4" fmla="*/ 581891 w 807251"/>
                <a:gd name="connsiteY4" fmla="*/ 368342 h 647063"/>
                <a:gd name="connsiteX5" fmla="*/ 9780 w 807251"/>
                <a:gd name="connsiteY5" fmla="*/ 246096 h 647063"/>
                <a:gd name="connsiteX6" fmla="*/ 577001 w 807251"/>
                <a:gd name="connsiteY6" fmla="*/ 162969 h 647063"/>
                <a:gd name="connsiteX7" fmla="*/ 9780 w 807251"/>
                <a:gd name="connsiteY7" fmla="*/ 6494 h 647063"/>
                <a:gd name="connsiteX8" fmla="*/ 757925 w 807251"/>
                <a:gd name="connsiteY8" fmla="*/ 79841 h 647063"/>
                <a:gd name="connsiteX9" fmla="*/ 738366 w 807251"/>
                <a:gd name="connsiteY9" fmla="*/ 519927 h 647063"/>
                <a:gd name="connsiteX10" fmla="*/ 738366 w 807251"/>
                <a:gd name="connsiteY10" fmla="*/ 519927 h 64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07251" h="647063">
                  <a:moveTo>
                    <a:pt x="0" y="647063"/>
                  </a:moveTo>
                  <a:cubicBezTo>
                    <a:pt x="83127" y="636061"/>
                    <a:pt x="166254" y="625059"/>
                    <a:pt x="264051" y="617724"/>
                  </a:cubicBezTo>
                  <a:cubicBezTo>
                    <a:pt x="361848" y="610389"/>
                    <a:pt x="629975" y="629133"/>
                    <a:pt x="586781" y="603054"/>
                  </a:cubicBezTo>
                  <a:cubicBezTo>
                    <a:pt x="543588" y="576975"/>
                    <a:pt x="5705" y="500368"/>
                    <a:pt x="4890" y="461249"/>
                  </a:cubicBezTo>
                  <a:cubicBezTo>
                    <a:pt x="4075" y="422130"/>
                    <a:pt x="581076" y="404201"/>
                    <a:pt x="581891" y="368342"/>
                  </a:cubicBezTo>
                  <a:cubicBezTo>
                    <a:pt x="582706" y="332483"/>
                    <a:pt x="10595" y="280325"/>
                    <a:pt x="9780" y="246096"/>
                  </a:cubicBezTo>
                  <a:cubicBezTo>
                    <a:pt x="8965" y="211867"/>
                    <a:pt x="577001" y="202903"/>
                    <a:pt x="577001" y="162969"/>
                  </a:cubicBezTo>
                  <a:cubicBezTo>
                    <a:pt x="577001" y="123035"/>
                    <a:pt x="-20374" y="20349"/>
                    <a:pt x="9780" y="6494"/>
                  </a:cubicBezTo>
                  <a:cubicBezTo>
                    <a:pt x="39934" y="-7361"/>
                    <a:pt x="636494" y="-5731"/>
                    <a:pt x="757925" y="79841"/>
                  </a:cubicBezTo>
                  <a:cubicBezTo>
                    <a:pt x="879356" y="165413"/>
                    <a:pt x="738366" y="519927"/>
                    <a:pt x="738366" y="519927"/>
                  </a:cubicBezTo>
                  <a:lnTo>
                    <a:pt x="738366" y="519927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161486" y="2143143"/>
              <a:ext cx="288446" cy="192297"/>
            </a:xfrm>
            <a:custGeom>
              <a:avLst/>
              <a:gdLst>
                <a:gd name="connsiteX0" fmla="*/ 0 w 807251"/>
                <a:gd name="connsiteY0" fmla="*/ 647063 h 647063"/>
                <a:gd name="connsiteX1" fmla="*/ 264051 w 807251"/>
                <a:gd name="connsiteY1" fmla="*/ 617724 h 647063"/>
                <a:gd name="connsiteX2" fmla="*/ 586781 w 807251"/>
                <a:gd name="connsiteY2" fmla="*/ 603054 h 647063"/>
                <a:gd name="connsiteX3" fmla="*/ 4890 w 807251"/>
                <a:gd name="connsiteY3" fmla="*/ 461249 h 647063"/>
                <a:gd name="connsiteX4" fmla="*/ 581891 w 807251"/>
                <a:gd name="connsiteY4" fmla="*/ 368342 h 647063"/>
                <a:gd name="connsiteX5" fmla="*/ 9780 w 807251"/>
                <a:gd name="connsiteY5" fmla="*/ 246096 h 647063"/>
                <a:gd name="connsiteX6" fmla="*/ 577001 w 807251"/>
                <a:gd name="connsiteY6" fmla="*/ 162969 h 647063"/>
                <a:gd name="connsiteX7" fmla="*/ 9780 w 807251"/>
                <a:gd name="connsiteY7" fmla="*/ 6494 h 647063"/>
                <a:gd name="connsiteX8" fmla="*/ 757925 w 807251"/>
                <a:gd name="connsiteY8" fmla="*/ 79841 h 647063"/>
                <a:gd name="connsiteX9" fmla="*/ 738366 w 807251"/>
                <a:gd name="connsiteY9" fmla="*/ 519927 h 647063"/>
                <a:gd name="connsiteX10" fmla="*/ 738366 w 807251"/>
                <a:gd name="connsiteY10" fmla="*/ 519927 h 64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07251" h="647063">
                  <a:moveTo>
                    <a:pt x="0" y="647063"/>
                  </a:moveTo>
                  <a:cubicBezTo>
                    <a:pt x="83127" y="636061"/>
                    <a:pt x="166254" y="625059"/>
                    <a:pt x="264051" y="617724"/>
                  </a:cubicBezTo>
                  <a:cubicBezTo>
                    <a:pt x="361848" y="610389"/>
                    <a:pt x="629975" y="629133"/>
                    <a:pt x="586781" y="603054"/>
                  </a:cubicBezTo>
                  <a:cubicBezTo>
                    <a:pt x="543588" y="576975"/>
                    <a:pt x="5705" y="500368"/>
                    <a:pt x="4890" y="461249"/>
                  </a:cubicBezTo>
                  <a:cubicBezTo>
                    <a:pt x="4075" y="422130"/>
                    <a:pt x="581076" y="404201"/>
                    <a:pt x="581891" y="368342"/>
                  </a:cubicBezTo>
                  <a:cubicBezTo>
                    <a:pt x="582706" y="332483"/>
                    <a:pt x="10595" y="280325"/>
                    <a:pt x="9780" y="246096"/>
                  </a:cubicBezTo>
                  <a:cubicBezTo>
                    <a:pt x="8965" y="211867"/>
                    <a:pt x="577001" y="202903"/>
                    <a:pt x="577001" y="162969"/>
                  </a:cubicBezTo>
                  <a:cubicBezTo>
                    <a:pt x="577001" y="123035"/>
                    <a:pt x="-20374" y="20349"/>
                    <a:pt x="9780" y="6494"/>
                  </a:cubicBezTo>
                  <a:cubicBezTo>
                    <a:pt x="39934" y="-7361"/>
                    <a:pt x="636494" y="-5731"/>
                    <a:pt x="757925" y="79841"/>
                  </a:cubicBezTo>
                  <a:cubicBezTo>
                    <a:pt x="879356" y="165413"/>
                    <a:pt x="738366" y="519927"/>
                    <a:pt x="738366" y="519927"/>
                  </a:cubicBezTo>
                  <a:lnTo>
                    <a:pt x="738366" y="519927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1161486" y="2403682"/>
              <a:ext cx="288446" cy="192297"/>
            </a:xfrm>
            <a:custGeom>
              <a:avLst/>
              <a:gdLst>
                <a:gd name="connsiteX0" fmla="*/ 0 w 807251"/>
                <a:gd name="connsiteY0" fmla="*/ 647063 h 647063"/>
                <a:gd name="connsiteX1" fmla="*/ 264051 w 807251"/>
                <a:gd name="connsiteY1" fmla="*/ 617724 h 647063"/>
                <a:gd name="connsiteX2" fmla="*/ 586781 w 807251"/>
                <a:gd name="connsiteY2" fmla="*/ 603054 h 647063"/>
                <a:gd name="connsiteX3" fmla="*/ 4890 w 807251"/>
                <a:gd name="connsiteY3" fmla="*/ 461249 h 647063"/>
                <a:gd name="connsiteX4" fmla="*/ 581891 w 807251"/>
                <a:gd name="connsiteY4" fmla="*/ 368342 h 647063"/>
                <a:gd name="connsiteX5" fmla="*/ 9780 w 807251"/>
                <a:gd name="connsiteY5" fmla="*/ 246096 h 647063"/>
                <a:gd name="connsiteX6" fmla="*/ 577001 w 807251"/>
                <a:gd name="connsiteY6" fmla="*/ 162969 h 647063"/>
                <a:gd name="connsiteX7" fmla="*/ 9780 w 807251"/>
                <a:gd name="connsiteY7" fmla="*/ 6494 h 647063"/>
                <a:gd name="connsiteX8" fmla="*/ 757925 w 807251"/>
                <a:gd name="connsiteY8" fmla="*/ 79841 h 647063"/>
                <a:gd name="connsiteX9" fmla="*/ 738366 w 807251"/>
                <a:gd name="connsiteY9" fmla="*/ 519927 h 647063"/>
                <a:gd name="connsiteX10" fmla="*/ 738366 w 807251"/>
                <a:gd name="connsiteY10" fmla="*/ 519927 h 64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07251" h="647063">
                  <a:moveTo>
                    <a:pt x="0" y="647063"/>
                  </a:moveTo>
                  <a:cubicBezTo>
                    <a:pt x="83127" y="636061"/>
                    <a:pt x="166254" y="625059"/>
                    <a:pt x="264051" y="617724"/>
                  </a:cubicBezTo>
                  <a:cubicBezTo>
                    <a:pt x="361848" y="610389"/>
                    <a:pt x="629975" y="629133"/>
                    <a:pt x="586781" y="603054"/>
                  </a:cubicBezTo>
                  <a:cubicBezTo>
                    <a:pt x="543588" y="576975"/>
                    <a:pt x="5705" y="500368"/>
                    <a:pt x="4890" y="461249"/>
                  </a:cubicBezTo>
                  <a:cubicBezTo>
                    <a:pt x="4075" y="422130"/>
                    <a:pt x="581076" y="404201"/>
                    <a:pt x="581891" y="368342"/>
                  </a:cubicBezTo>
                  <a:cubicBezTo>
                    <a:pt x="582706" y="332483"/>
                    <a:pt x="10595" y="280325"/>
                    <a:pt x="9780" y="246096"/>
                  </a:cubicBezTo>
                  <a:cubicBezTo>
                    <a:pt x="8965" y="211867"/>
                    <a:pt x="577001" y="202903"/>
                    <a:pt x="577001" y="162969"/>
                  </a:cubicBezTo>
                  <a:cubicBezTo>
                    <a:pt x="577001" y="123035"/>
                    <a:pt x="-20374" y="20349"/>
                    <a:pt x="9780" y="6494"/>
                  </a:cubicBezTo>
                  <a:cubicBezTo>
                    <a:pt x="39934" y="-7361"/>
                    <a:pt x="636494" y="-5731"/>
                    <a:pt x="757925" y="79841"/>
                  </a:cubicBezTo>
                  <a:cubicBezTo>
                    <a:pt x="879356" y="165413"/>
                    <a:pt x="738366" y="519927"/>
                    <a:pt x="738366" y="519927"/>
                  </a:cubicBezTo>
                  <a:lnTo>
                    <a:pt x="738366" y="519927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332273" y="4134952"/>
            <a:ext cx="209703" cy="1022240"/>
            <a:chOff x="1096304" y="3277702"/>
            <a:chExt cx="209703" cy="1022240"/>
          </a:xfrm>
        </p:grpSpPr>
        <p:sp>
          <p:nvSpPr>
            <p:cNvPr id="40" name="Freeform 39"/>
            <p:cNvSpPr/>
            <p:nvPr/>
          </p:nvSpPr>
          <p:spPr>
            <a:xfrm>
              <a:off x="1096304" y="3277702"/>
              <a:ext cx="209703" cy="139802"/>
            </a:xfrm>
            <a:custGeom>
              <a:avLst/>
              <a:gdLst>
                <a:gd name="connsiteX0" fmla="*/ 0 w 807251"/>
                <a:gd name="connsiteY0" fmla="*/ 647063 h 647063"/>
                <a:gd name="connsiteX1" fmla="*/ 264051 w 807251"/>
                <a:gd name="connsiteY1" fmla="*/ 617724 h 647063"/>
                <a:gd name="connsiteX2" fmla="*/ 586781 w 807251"/>
                <a:gd name="connsiteY2" fmla="*/ 603054 h 647063"/>
                <a:gd name="connsiteX3" fmla="*/ 4890 w 807251"/>
                <a:gd name="connsiteY3" fmla="*/ 461249 h 647063"/>
                <a:gd name="connsiteX4" fmla="*/ 581891 w 807251"/>
                <a:gd name="connsiteY4" fmla="*/ 368342 h 647063"/>
                <a:gd name="connsiteX5" fmla="*/ 9780 w 807251"/>
                <a:gd name="connsiteY5" fmla="*/ 246096 h 647063"/>
                <a:gd name="connsiteX6" fmla="*/ 577001 w 807251"/>
                <a:gd name="connsiteY6" fmla="*/ 162969 h 647063"/>
                <a:gd name="connsiteX7" fmla="*/ 9780 w 807251"/>
                <a:gd name="connsiteY7" fmla="*/ 6494 h 647063"/>
                <a:gd name="connsiteX8" fmla="*/ 757925 w 807251"/>
                <a:gd name="connsiteY8" fmla="*/ 79841 h 647063"/>
                <a:gd name="connsiteX9" fmla="*/ 738366 w 807251"/>
                <a:gd name="connsiteY9" fmla="*/ 519927 h 647063"/>
                <a:gd name="connsiteX10" fmla="*/ 738366 w 807251"/>
                <a:gd name="connsiteY10" fmla="*/ 519927 h 64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07251" h="647063">
                  <a:moveTo>
                    <a:pt x="0" y="647063"/>
                  </a:moveTo>
                  <a:cubicBezTo>
                    <a:pt x="83127" y="636061"/>
                    <a:pt x="166254" y="625059"/>
                    <a:pt x="264051" y="617724"/>
                  </a:cubicBezTo>
                  <a:cubicBezTo>
                    <a:pt x="361848" y="610389"/>
                    <a:pt x="629975" y="629133"/>
                    <a:pt x="586781" y="603054"/>
                  </a:cubicBezTo>
                  <a:cubicBezTo>
                    <a:pt x="543588" y="576975"/>
                    <a:pt x="5705" y="500368"/>
                    <a:pt x="4890" y="461249"/>
                  </a:cubicBezTo>
                  <a:cubicBezTo>
                    <a:pt x="4075" y="422130"/>
                    <a:pt x="581076" y="404201"/>
                    <a:pt x="581891" y="368342"/>
                  </a:cubicBezTo>
                  <a:cubicBezTo>
                    <a:pt x="582706" y="332483"/>
                    <a:pt x="10595" y="280325"/>
                    <a:pt x="9780" y="246096"/>
                  </a:cubicBezTo>
                  <a:cubicBezTo>
                    <a:pt x="8965" y="211867"/>
                    <a:pt x="577001" y="202903"/>
                    <a:pt x="577001" y="162969"/>
                  </a:cubicBezTo>
                  <a:cubicBezTo>
                    <a:pt x="577001" y="123035"/>
                    <a:pt x="-20374" y="20349"/>
                    <a:pt x="9780" y="6494"/>
                  </a:cubicBezTo>
                  <a:cubicBezTo>
                    <a:pt x="39934" y="-7361"/>
                    <a:pt x="636494" y="-5731"/>
                    <a:pt x="757925" y="79841"/>
                  </a:cubicBezTo>
                  <a:cubicBezTo>
                    <a:pt x="879356" y="165413"/>
                    <a:pt x="738366" y="519927"/>
                    <a:pt x="738366" y="519927"/>
                  </a:cubicBezTo>
                  <a:lnTo>
                    <a:pt x="738366" y="519927"/>
                  </a:lnTo>
                </a:path>
              </a:pathLst>
            </a:cu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1" name="Freeform 40"/>
            <p:cNvSpPr/>
            <p:nvPr/>
          </p:nvSpPr>
          <p:spPr>
            <a:xfrm>
              <a:off x="1096304" y="4160140"/>
              <a:ext cx="209703" cy="139802"/>
            </a:xfrm>
            <a:custGeom>
              <a:avLst/>
              <a:gdLst>
                <a:gd name="connsiteX0" fmla="*/ 0 w 807251"/>
                <a:gd name="connsiteY0" fmla="*/ 647063 h 647063"/>
                <a:gd name="connsiteX1" fmla="*/ 264051 w 807251"/>
                <a:gd name="connsiteY1" fmla="*/ 617724 h 647063"/>
                <a:gd name="connsiteX2" fmla="*/ 586781 w 807251"/>
                <a:gd name="connsiteY2" fmla="*/ 603054 h 647063"/>
                <a:gd name="connsiteX3" fmla="*/ 4890 w 807251"/>
                <a:gd name="connsiteY3" fmla="*/ 461249 h 647063"/>
                <a:gd name="connsiteX4" fmla="*/ 581891 w 807251"/>
                <a:gd name="connsiteY4" fmla="*/ 368342 h 647063"/>
                <a:gd name="connsiteX5" fmla="*/ 9780 w 807251"/>
                <a:gd name="connsiteY5" fmla="*/ 246096 h 647063"/>
                <a:gd name="connsiteX6" fmla="*/ 577001 w 807251"/>
                <a:gd name="connsiteY6" fmla="*/ 162969 h 647063"/>
                <a:gd name="connsiteX7" fmla="*/ 9780 w 807251"/>
                <a:gd name="connsiteY7" fmla="*/ 6494 h 647063"/>
                <a:gd name="connsiteX8" fmla="*/ 757925 w 807251"/>
                <a:gd name="connsiteY8" fmla="*/ 79841 h 647063"/>
                <a:gd name="connsiteX9" fmla="*/ 738366 w 807251"/>
                <a:gd name="connsiteY9" fmla="*/ 519927 h 647063"/>
                <a:gd name="connsiteX10" fmla="*/ 738366 w 807251"/>
                <a:gd name="connsiteY10" fmla="*/ 519927 h 64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07251" h="647063">
                  <a:moveTo>
                    <a:pt x="0" y="647063"/>
                  </a:moveTo>
                  <a:cubicBezTo>
                    <a:pt x="83127" y="636061"/>
                    <a:pt x="166254" y="625059"/>
                    <a:pt x="264051" y="617724"/>
                  </a:cubicBezTo>
                  <a:cubicBezTo>
                    <a:pt x="361848" y="610389"/>
                    <a:pt x="629975" y="629133"/>
                    <a:pt x="586781" y="603054"/>
                  </a:cubicBezTo>
                  <a:cubicBezTo>
                    <a:pt x="543588" y="576975"/>
                    <a:pt x="5705" y="500368"/>
                    <a:pt x="4890" y="461249"/>
                  </a:cubicBezTo>
                  <a:cubicBezTo>
                    <a:pt x="4075" y="422130"/>
                    <a:pt x="581076" y="404201"/>
                    <a:pt x="581891" y="368342"/>
                  </a:cubicBezTo>
                  <a:cubicBezTo>
                    <a:pt x="582706" y="332483"/>
                    <a:pt x="10595" y="280325"/>
                    <a:pt x="9780" y="246096"/>
                  </a:cubicBezTo>
                  <a:cubicBezTo>
                    <a:pt x="8965" y="211867"/>
                    <a:pt x="577001" y="202903"/>
                    <a:pt x="577001" y="162969"/>
                  </a:cubicBezTo>
                  <a:cubicBezTo>
                    <a:pt x="577001" y="123035"/>
                    <a:pt x="-20374" y="20349"/>
                    <a:pt x="9780" y="6494"/>
                  </a:cubicBezTo>
                  <a:cubicBezTo>
                    <a:pt x="39934" y="-7361"/>
                    <a:pt x="636494" y="-5731"/>
                    <a:pt x="757925" y="79841"/>
                  </a:cubicBezTo>
                  <a:cubicBezTo>
                    <a:pt x="879356" y="165413"/>
                    <a:pt x="738366" y="519927"/>
                    <a:pt x="738366" y="519927"/>
                  </a:cubicBezTo>
                  <a:lnTo>
                    <a:pt x="738366" y="519927"/>
                  </a:lnTo>
                </a:path>
              </a:pathLst>
            </a:cu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1096304" y="3976828"/>
              <a:ext cx="209703" cy="139802"/>
            </a:xfrm>
            <a:custGeom>
              <a:avLst/>
              <a:gdLst>
                <a:gd name="connsiteX0" fmla="*/ 0 w 807251"/>
                <a:gd name="connsiteY0" fmla="*/ 647063 h 647063"/>
                <a:gd name="connsiteX1" fmla="*/ 264051 w 807251"/>
                <a:gd name="connsiteY1" fmla="*/ 617724 h 647063"/>
                <a:gd name="connsiteX2" fmla="*/ 586781 w 807251"/>
                <a:gd name="connsiteY2" fmla="*/ 603054 h 647063"/>
                <a:gd name="connsiteX3" fmla="*/ 4890 w 807251"/>
                <a:gd name="connsiteY3" fmla="*/ 461249 h 647063"/>
                <a:gd name="connsiteX4" fmla="*/ 581891 w 807251"/>
                <a:gd name="connsiteY4" fmla="*/ 368342 h 647063"/>
                <a:gd name="connsiteX5" fmla="*/ 9780 w 807251"/>
                <a:gd name="connsiteY5" fmla="*/ 246096 h 647063"/>
                <a:gd name="connsiteX6" fmla="*/ 577001 w 807251"/>
                <a:gd name="connsiteY6" fmla="*/ 162969 h 647063"/>
                <a:gd name="connsiteX7" fmla="*/ 9780 w 807251"/>
                <a:gd name="connsiteY7" fmla="*/ 6494 h 647063"/>
                <a:gd name="connsiteX8" fmla="*/ 757925 w 807251"/>
                <a:gd name="connsiteY8" fmla="*/ 79841 h 647063"/>
                <a:gd name="connsiteX9" fmla="*/ 738366 w 807251"/>
                <a:gd name="connsiteY9" fmla="*/ 519927 h 647063"/>
                <a:gd name="connsiteX10" fmla="*/ 738366 w 807251"/>
                <a:gd name="connsiteY10" fmla="*/ 519927 h 64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07251" h="647063">
                  <a:moveTo>
                    <a:pt x="0" y="647063"/>
                  </a:moveTo>
                  <a:cubicBezTo>
                    <a:pt x="83127" y="636061"/>
                    <a:pt x="166254" y="625059"/>
                    <a:pt x="264051" y="617724"/>
                  </a:cubicBezTo>
                  <a:cubicBezTo>
                    <a:pt x="361848" y="610389"/>
                    <a:pt x="629975" y="629133"/>
                    <a:pt x="586781" y="603054"/>
                  </a:cubicBezTo>
                  <a:cubicBezTo>
                    <a:pt x="543588" y="576975"/>
                    <a:pt x="5705" y="500368"/>
                    <a:pt x="4890" y="461249"/>
                  </a:cubicBezTo>
                  <a:cubicBezTo>
                    <a:pt x="4075" y="422130"/>
                    <a:pt x="581076" y="404201"/>
                    <a:pt x="581891" y="368342"/>
                  </a:cubicBezTo>
                  <a:cubicBezTo>
                    <a:pt x="582706" y="332483"/>
                    <a:pt x="10595" y="280325"/>
                    <a:pt x="9780" y="246096"/>
                  </a:cubicBezTo>
                  <a:cubicBezTo>
                    <a:pt x="8965" y="211867"/>
                    <a:pt x="577001" y="202903"/>
                    <a:pt x="577001" y="162969"/>
                  </a:cubicBezTo>
                  <a:cubicBezTo>
                    <a:pt x="577001" y="123035"/>
                    <a:pt x="-20374" y="20349"/>
                    <a:pt x="9780" y="6494"/>
                  </a:cubicBezTo>
                  <a:cubicBezTo>
                    <a:pt x="39934" y="-7361"/>
                    <a:pt x="636494" y="-5731"/>
                    <a:pt x="757925" y="79841"/>
                  </a:cubicBezTo>
                  <a:cubicBezTo>
                    <a:pt x="879356" y="165413"/>
                    <a:pt x="738366" y="519927"/>
                    <a:pt x="738366" y="519927"/>
                  </a:cubicBezTo>
                  <a:lnTo>
                    <a:pt x="738366" y="519927"/>
                  </a:lnTo>
                </a:path>
              </a:pathLst>
            </a:cu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" name="Freeform 42"/>
            <p:cNvSpPr/>
            <p:nvPr/>
          </p:nvSpPr>
          <p:spPr>
            <a:xfrm>
              <a:off x="1096304" y="3656084"/>
              <a:ext cx="209703" cy="139802"/>
            </a:xfrm>
            <a:custGeom>
              <a:avLst/>
              <a:gdLst>
                <a:gd name="connsiteX0" fmla="*/ 0 w 807251"/>
                <a:gd name="connsiteY0" fmla="*/ 647063 h 647063"/>
                <a:gd name="connsiteX1" fmla="*/ 264051 w 807251"/>
                <a:gd name="connsiteY1" fmla="*/ 617724 h 647063"/>
                <a:gd name="connsiteX2" fmla="*/ 586781 w 807251"/>
                <a:gd name="connsiteY2" fmla="*/ 603054 h 647063"/>
                <a:gd name="connsiteX3" fmla="*/ 4890 w 807251"/>
                <a:gd name="connsiteY3" fmla="*/ 461249 h 647063"/>
                <a:gd name="connsiteX4" fmla="*/ 581891 w 807251"/>
                <a:gd name="connsiteY4" fmla="*/ 368342 h 647063"/>
                <a:gd name="connsiteX5" fmla="*/ 9780 w 807251"/>
                <a:gd name="connsiteY5" fmla="*/ 246096 h 647063"/>
                <a:gd name="connsiteX6" fmla="*/ 577001 w 807251"/>
                <a:gd name="connsiteY6" fmla="*/ 162969 h 647063"/>
                <a:gd name="connsiteX7" fmla="*/ 9780 w 807251"/>
                <a:gd name="connsiteY7" fmla="*/ 6494 h 647063"/>
                <a:gd name="connsiteX8" fmla="*/ 757925 w 807251"/>
                <a:gd name="connsiteY8" fmla="*/ 79841 h 647063"/>
                <a:gd name="connsiteX9" fmla="*/ 738366 w 807251"/>
                <a:gd name="connsiteY9" fmla="*/ 519927 h 647063"/>
                <a:gd name="connsiteX10" fmla="*/ 738366 w 807251"/>
                <a:gd name="connsiteY10" fmla="*/ 519927 h 64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07251" h="647063">
                  <a:moveTo>
                    <a:pt x="0" y="647063"/>
                  </a:moveTo>
                  <a:cubicBezTo>
                    <a:pt x="83127" y="636061"/>
                    <a:pt x="166254" y="625059"/>
                    <a:pt x="264051" y="617724"/>
                  </a:cubicBezTo>
                  <a:cubicBezTo>
                    <a:pt x="361848" y="610389"/>
                    <a:pt x="629975" y="629133"/>
                    <a:pt x="586781" y="603054"/>
                  </a:cubicBezTo>
                  <a:cubicBezTo>
                    <a:pt x="543588" y="576975"/>
                    <a:pt x="5705" y="500368"/>
                    <a:pt x="4890" y="461249"/>
                  </a:cubicBezTo>
                  <a:cubicBezTo>
                    <a:pt x="4075" y="422130"/>
                    <a:pt x="581076" y="404201"/>
                    <a:pt x="581891" y="368342"/>
                  </a:cubicBezTo>
                  <a:cubicBezTo>
                    <a:pt x="582706" y="332483"/>
                    <a:pt x="10595" y="280325"/>
                    <a:pt x="9780" y="246096"/>
                  </a:cubicBezTo>
                  <a:cubicBezTo>
                    <a:pt x="8965" y="211867"/>
                    <a:pt x="577001" y="202903"/>
                    <a:pt x="577001" y="162969"/>
                  </a:cubicBezTo>
                  <a:cubicBezTo>
                    <a:pt x="577001" y="123035"/>
                    <a:pt x="-20374" y="20349"/>
                    <a:pt x="9780" y="6494"/>
                  </a:cubicBezTo>
                  <a:cubicBezTo>
                    <a:pt x="39934" y="-7361"/>
                    <a:pt x="636494" y="-5731"/>
                    <a:pt x="757925" y="79841"/>
                  </a:cubicBezTo>
                  <a:cubicBezTo>
                    <a:pt x="879356" y="165413"/>
                    <a:pt x="738366" y="519927"/>
                    <a:pt x="738366" y="519927"/>
                  </a:cubicBezTo>
                  <a:lnTo>
                    <a:pt x="738366" y="519927"/>
                  </a:lnTo>
                </a:path>
              </a:pathLst>
            </a:cu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193119" y="2349531"/>
            <a:ext cx="215972" cy="1871273"/>
            <a:chOff x="5148064" y="1100991"/>
            <a:chExt cx="288446" cy="2499225"/>
          </a:xfrm>
        </p:grpSpPr>
        <p:sp>
          <p:nvSpPr>
            <p:cNvPr id="18" name="Freeform 17"/>
            <p:cNvSpPr/>
            <p:nvPr/>
          </p:nvSpPr>
          <p:spPr>
            <a:xfrm>
              <a:off x="5148064" y="3151591"/>
              <a:ext cx="288446" cy="192297"/>
            </a:xfrm>
            <a:custGeom>
              <a:avLst/>
              <a:gdLst>
                <a:gd name="connsiteX0" fmla="*/ 0 w 807251"/>
                <a:gd name="connsiteY0" fmla="*/ 647063 h 647063"/>
                <a:gd name="connsiteX1" fmla="*/ 264051 w 807251"/>
                <a:gd name="connsiteY1" fmla="*/ 617724 h 647063"/>
                <a:gd name="connsiteX2" fmla="*/ 586781 w 807251"/>
                <a:gd name="connsiteY2" fmla="*/ 603054 h 647063"/>
                <a:gd name="connsiteX3" fmla="*/ 4890 w 807251"/>
                <a:gd name="connsiteY3" fmla="*/ 461249 h 647063"/>
                <a:gd name="connsiteX4" fmla="*/ 581891 w 807251"/>
                <a:gd name="connsiteY4" fmla="*/ 368342 h 647063"/>
                <a:gd name="connsiteX5" fmla="*/ 9780 w 807251"/>
                <a:gd name="connsiteY5" fmla="*/ 246096 h 647063"/>
                <a:gd name="connsiteX6" fmla="*/ 577001 w 807251"/>
                <a:gd name="connsiteY6" fmla="*/ 162969 h 647063"/>
                <a:gd name="connsiteX7" fmla="*/ 9780 w 807251"/>
                <a:gd name="connsiteY7" fmla="*/ 6494 h 647063"/>
                <a:gd name="connsiteX8" fmla="*/ 757925 w 807251"/>
                <a:gd name="connsiteY8" fmla="*/ 79841 h 647063"/>
                <a:gd name="connsiteX9" fmla="*/ 738366 w 807251"/>
                <a:gd name="connsiteY9" fmla="*/ 519927 h 647063"/>
                <a:gd name="connsiteX10" fmla="*/ 738366 w 807251"/>
                <a:gd name="connsiteY10" fmla="*/ 519927 h 64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07251" h="647063">
                  <a:moveTo>
                    <a:pt x="0" y="647063"/>
                  </a:moveTo>
                  <a:cubicBezTo>
                    <a:pt x="83127" y="636061"/>
                    <a:pt x="166254" y="625059"/>
                    <a:pt x="264051" y="617724"/>
                  </a:cubicBezTo>
                  <a:cubicBezTo>
                    <a:pt x="361848" y="610389"/>
                    <a:pt x="629975" y="629133"/>
                    <a:pt x="586781" y="603054"/>
                  </a:cubicBezTo>
                  <a:cubicBezTo>
                    <a:pt x="543588" y="576975"/>
                    <a:pt x="5705" y="500368"/>
                    <a:pt x="4890" y="461249"/>
                  </a:cubicBezTo>
                  <a:cubicBezTo>
                    <a:pt x="4075" y="422130"/>
                    <a:pt x="581076" y="404201"/>
                    <a:pt x="581891" y="368342"/>
                  </a:cubicBezTo>
                  <a:cubicBezTo>
                    <a:pt x="582706" y="332483"/>
                    <a:pt x="10595" y="280325"/>
                    <a:pt x="9780" y="246096"/>
                  </a:cubicBezTo>
                  <a:cubicBezTo>
                    <a:pt x="8965" y="211867"/>
                    <a:pt x="577001" y="202903"/>
                    <a:pt x="577001" y="162969"/>
                  </a:cubicBezTo>
                  <a:cubicBezTo>
                    <a:pt x="577001" y="123035"/>
                    <a:pt x="-20374" y="20349"/>
                    <a:pt x="9780" y="6494"/>
                  </a:cubicBezTo>
                  <a:cubicBezTo>
                    <a:pt x="39934" y="-7361"/>
                    <a:pt x="636494" y="-5731"/>
                    <a:pt x="757925" y="79841"/>
                  </a:cubicBezTo>
                  <a:cubicBezTo>
                    <a:pt x="879356" y="165413"/>
                    <a:pt x="738366" y="519927"/>
                    <a:pt x="738366" y="519927"/>
                  </a:cubicBezTo>
                  <a:lnTo>
                    <a:pt x="738366" y="519927"/>
                  </a:lnTo>
                </a:path>
              </a:pathLst>
            </a:cu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5148064" y="2895266"/>
              <a:ext cx="288446" cy="192297"/>
            </a:xfrm>
            <a:custGeom>
              <a:avLst/>
              <a:gdLst>
                <a:gd name="connsiteX0" fmla="*/ 0 w 807251"/>
                <a:gd name="connsiteY0" fmla="*/ 647063 h 647063"/>
                <a:gd name="connsiteX1" fmla="*/ 264051 w 807251"/>
                <a:gd name="connsiteY1" fmla="*/ 617724 h 647063"/>
                <a:gd name="connsiteX2" fmla="*/ 586781 w 807251"/>
                <a:gd name="connsiteY2" fmla="*/ 603054 h 647063"/>
                <a:gd name="connsiteX3" fmla="*/ 4890 w 807251"/>
                <a:gd name="connsiteY3" fmla="*/ 461249 h 647063"/>
                <a:gd name="connsiteX4" fmla="*/ 581891 w 807251"/>
                <a:gd name="connsiteY4" fmla="*/ 368342 h 647063"/>
                <a:gd name="connsiteX5" fmla="*/ 9780 w 807251"/>
                <a:gd name="connsiteY5" fmla="*/ 246096 h 647063"/>
                <a:gd name="connsiteX6" fmla="*/ 577001 w 807251"/>
                <a:gd name="connsiteY6" fmla="*/ 162969 h 647063"/>
                <a:gd name="connsiteX7" fmla="*/ 9780 w 807251"/>
                <a:gd name="connsiteY7" fmla="*/ 6494 h 647063"/>
                <a:gd name="connsiteX8" fmla="*/ 757925 w 807251"/>
                <a:gd name="connsiteY8" fmla="*/ 79841 h 647063"/>
                <a:gd name="connsiteX9" fmla="*/ 738366 w 807251"/>
                <a:gd name="connsiteY9" fmla="*/ 519927 h 647063"/>
                <a:gd name="connsiteX10" fmla="*/ 738366 w 807251"/>
                <a:gd name="connsiteY10" fmla="*/ 519927 h 64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07251" h="647063">
                  <a:moveTo>
                    <a:pt x="0" y="647063"/>
                  </a:moveTo>
                  <a:cubicBezTo>
                    <a:pt x="83127" y="636061"/>
                    <a:pt x="166254" y="625059"/>
                    <a:pt x="264051" y="617724"/>
                  </a:cubicBezTo>
                  <a:cubicBezTo>
                    <a:pt x="361848" y="610389"/>
                    <a:pt x="629975" y="629133"/>
                    <a:pt x="586781" y="603054"/>
                  </a:cubicBezTo>
                  <a:cubicBezTo>
                    <a:pt x="543588" y="576975"/>
                    <a:pt x="5705" y="500368"/>
                    <a:pt x="4890" y="461249"/>
                  </a:cubicBezTo>
                  <a:cubicBezTo>
                    <a:pt x="4075" y="422130"/>
                    <a:pt x="581076" y="404201"/>
                    <a:pt x="581891" y="368342"/>
                  </a:cubicBezTo>
                  <a:cubicBezTo>
                    <a:pt x="582706" y="332483"/>
                    <a:pt x="10595" y="280325"/>
                    <a:pt x="9780" y="246096"/>
                  </a:cubicBezTo>
                  <a:cubicBezTo>
                    <a:pt x="8965" y="211867"/>
                    <a:pt x="577001" y="202903"/>
                    <a:pt x="577001" y="162969"/>
                  </a:cubicBezTo>
                  <a:cubicBezTo>
                    <a:pt x="577001" y="123035"/>
                    <a:pt x="-20374" y="20349"/>
                    <a:pt x="9780" y="6494"/>
                  </a:cubicBezTo>
                  <a:cubicBezTo>
                    <a:pt x="39934" y="-7361"/>
                    <a:pt x="636494" y="-5731"/>
                    <a:pt x="757925" y="79841"/>
                  </a:cubicBezTo>
                  <a:cubicBezTo>
                    <a:pt x="879356" y="165413"/>
                    <a:pt x="738366" y="519927"/>
                    <a:pt x="738366" y="519927"/>
                  </a:cubicBezTo>
                  <a:lnTo>
                    <a:pt x="738366" y="519927"/>
                  </a:lnTo>
                </a:path>
              </a:pathLst>
            </a:cu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5148064" y="2638941"/>
              <a:ext cx="288446" cy="192297"/>
            </a:xfrm>
            <a:custGeom>
              <a:avLst/>
              <a:gdLst>
                <a:gd name="connsiteX0" fmla="*/ 0 w 807251"/>
                <a:gd name="connsiteY0" fmla="*/ 647063 h 647063"/>
                <a:gd name="connsiteX1" fmla="*/ 264051 w 807251"/>
                <a:gd name="connsiteY1" fmla="*/ 617724 h 647063"/>
                <a:gd name="connsiteX2" fmla="*/ 586781 w 807251"/>
                <a:gd name="connsiteY2" fmla="*/ 603054 h 647063"/>
                <a:gd name="connsiteX3" fmla="*/ 4890 w 807251"/>
                <a:gd name="connsiteY3" fmla="*/ 461249 h 647063"/>
                <a:gd name="connsiteX4" fmla="*/ 581891 w 807251"/>
                <a:gd name="connsiteY4" fmla="*/ 368342 h 647063"/>
                <a:gd name="connsiteX5" fmla="*/ 9780 w 807251"/>
                <a:gd name="connsiteY5" fmla="*/ 246096 h 647063"/>
                <a:gd name="connsiteX6" fmla="*/ 577001 w 807251"/>
                <a:gd name="connsiteY6" fmla="*/ 162969 h 647063"/>
                <a:gd name="connsiteX7" fmla="*/ 9780 w 807251"/>
                <a:gd name="connsiteY7" fmla="*/ 6494 h 647063"/>
                <a:gd name="connsiteX8" fmla="*/ 757925 w 807251"/>
                <a:gd name="connsiteY8" fmla="*/ 79841 h 647063"/>
                <a:gd name="connsiteX9" fmla="*/ 738366 w 807251"/>
                <a:gd name="connsiteY9" fmla="*/ 519927 h 647063"/>
                <a:gd name="connsiteX10" fmla="*/ 738366 w 807251"/>
                <a:gd name="connsiteY10" fmla="*/ 519927 h 64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07251" h="647063">
                  <a:moveTo>
                    <a:pt x="0" y="647063"/>
                  </a:moveTo>
                  <a:cubicBezTo>
                    <a:pt x="83127" y="636061"/>
                    <a:pt x="166254" y="625059"/>
                    <a:pt x="264051" y="617724"/>
                  </a:cubicBezTo>
                  <a:cubicBezTo>
                    <a:pt x="361848" y="610389"/>
                    <a:pt x="629975" y="629133"/>
                    <a:pt x="586781" y="603054"/>
                  </a:cubicBezTo>
                  <a:cubicBezTo>
                    <a:pt x="543588" y="576975"/>
                    <a:pt x="5705" y="500368"/>
                    <a:pt x="4890" y="461249"/>
                  </a:cubicBezTo>
                  <a:cubicBezTo>
                    <a:pt x="4075" y="422130"/>
                    <a:pt x="581076" y="404201"/>
                    <a:pt x="581891" y="368342"/>
                  </a:cubicBezTo>
                  <a:cubicBezTo>
                    <a:pt x="582706" y="332483"/>
                    <a:pt x="10595" y="280325"/>
                    <a:pt x="9780" y="246096"/>
                  </a:cubicBezTo>
                  <a:cubicBezTo>
                    <a:pt x="8965" y="211867"/>
                    <a:pt x="577001" y="202903"/>
                    <a:pt x="577001" y="162969"/>
                  </a:cubicBezTo>
                  <a:cubicBezTo>
                    <a:pt x="577001" y="123035"/>
                    <a:pt x="-20374" y="20349"/>
                    <a:pt x="9780" y="6494"/>
                  </a:cubicBezTo>
                  <a:cubicBezTo>
                    <a:pt x="39934" y="-7361"/>
                    <a:pt x="636494" y="-5731"/>
                    <a:pt x="757925" y="79841"/>
                  </a:cubicBezTo>
                  <a:cubicBezTo>
                    <a:pt x="879356" y="165413"/>
                    <a:pt x="738366" y="519927"/>
                    <a:pt x="738366" y="519927"/>
                  </a:cubicBezTo>
                  <a:lnTo>
                    <a:pt x="738366" y="519927"/>
                  </a:lnTo>
                </a:path>
              </a:pathLst>
            </a:cu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5148064" y="2382616"/>
              <a:ext cx="288446" cy="192297"/>
            </a:xfrm>
            <a:custGeom>
              <a:avLst/>
              <a:gdLst>
                <a:gd name="connsiteX0" fmla="*/ 0 w 807251"/>
                <a:gd name="connsiteY0" fmla="*/ 647063 h 647063"/>
                <a:gd name="connsiteX1" fmla="*/ 264051 w 807251"/>
                <a:gd name="connsiteY1" fmla="*/ 617724 h 647063"/>
                <a:gd name="connsiteX2" fmla="*/ 586781 w 807251"/>
                <a:gd name="connsiteY2" fmla="*/ 603054 h 647063"/>
                <a:gd name="connsiteX3" fmla="*/ 4890 w 807251"/>
                <a:gd name="connsiteY3" fmla="*/ 461249 h 647063"/>
                <a:gd name="connsiteX4" fmla="*/ 581891 w 807251"/>
                <a:gd name="connsiteY4" fmla="*/ 368342 h 647063"/>
                <a:gd name="connsiteX5" fmla="*/ 9780 w 807251"/>
                <a:gd name="connsiteY5" fmla="*/ 246096 h 647063"/>
                <a:gd name="connsiteX6" fmla="*/ 577001 w 807251"/>
                <a:gd name="connsiteY6" fmla="*/ 162969 h 647063"/>
                <a:gd name="connsiteX7" fmla="*/ 9780 w 807251"/>
                <a:gd name="connsiteY7" fmla="*/ 6494 h 647063"/>
                <a:gd name="connsiteX8" fmla="*/ 757925 w 807251"/>
                <a:gd name="connsiteY8" fmla="*/ 79841 h 647063"/>
                <a:gd name="connsiteX9" fmla="*/ 738366 w 807251"/>
                <a:gd name="connsiteY9" fmla="*/ 519927 h 647063"/>
                <a:gd name="connsiteX10" fmla="*/ 738366 w 807251"/>
                <a:gd name="connsiteY10" fmla="*/ 519927 h 64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07251" h="647063">
                  <a:moveTo>
                    <a:pt x="0" y="647063"/>
                  </a:moveTo>
                  <a:cubicBezTo>
                    <a:pt x="83127" y="636061"/>
                    <a:pt x="166254" y="625059"/>
                    <a:pt x="264051" y="617724"/>
                  </a:cubicBezTo>
                  <a:cubicBezTo>
                    <a:pt x="361848" y="610389"/>
                    <a:pt x="629975" y="629133"/>
                    <a:pt x="586781" y="603054"/>
                  </a:cubicBezTo>
                  <a:cubicBezTo>
                    <a:pt x="543588" y="576975"/>
                    <a:pt x="5705" y="500368"/>
                    <a:pt x="4890" y="461249"/>
                  </a:cubicBezTo>
                  <a:cubicBezTo>
                    <a:pt x="4075" y="422130"/>
                    <a:pt x="581076" y="404201"/>
                    <a:pt x="581891" y="368342"/>
                  </a:cubicBezTo>
                  <a:cubicBezTo>
                    <a:pt x="582706" y="332483"/>
                    <a:pt x="10595" y="280325"/>
                    <a:pt x="9780" y="246096"/>
                  </a:cubicBezTo>
                  <a:cubicBezTo>
                    <a:pt x="8965" y="211867"/>
                    <a:pt x="577001" y="202903"/>
                    <a:pt x="577001" y="162969"/>
                  </a:cubicBezTo>
                  <a:cubicBezTo>
                    <a:pt x="577001" y="123035"/>
                    <a:pt x="-20374" y="20349"/>
                    <a:pt x="9780" y="6494"/>
                  </a:cubicBezTo>
                  <a:cubicBezTo>
                    <a:pt x="39934" y="-7361"/>
                    <a:pt x="636494" y="-5731"/>
                    <a:pt x="757925" y="79841"/>
                  </a:cubicBezTo>
                  <a:cubicBezTo>
                    <a:pt x="879356" y="165413"/>
                    <a:pt x="738366" y="519927"/>
                    <a:pt x="738366" y="519927"/>
                  </a:cubicBezTo>
                  <a:lnTo>
                    <a:pt x="738366" y="519927"/>
                  </a:lnTo>
                </a:path>
              </a:pathLst>
            </a:cu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5148064" y="2126291"/>
              <a:ext cx="288446" cy="192297"/>
            </a:xfrm>
            <a:custGeom>
              <a:avLst/>
              <a:gdLst>
                <a:gd name="connsiteX0" fmla="*/ 0 w 807251"/>
                <a:gd name="connsiteY0" fmla="*/ 647063 h 647063"/>
                <a:gd name="connsiteX1" fmla="*/ 264051 w 807251"/>
                <a:gd name="connsiteY1" fmla="*/ 617724 h 647063"/>
                <a:gd name="connsiteX2" fmla="*/ 586781 w 807251"/>
                <a:gd name="connsiteY2" fmla="*/ 603054 h 647063"/>
                <a:gd name="connsiteX3" fmla="*/ 4890 w 807251"/>
                <a:gd name="connsiteY3" fmla="*/ 461249 h 647063"/>
                <a:gd name="connsiteX4" fmla="*/ 581891 w 807251"/>
                <a:gd name="connsiteY4" fmla="*/ 368342 h 647063"/>
                <a:gd name="connsiteX5" fmla="*/ 9780 w 807251"/>
                <a:gd name="connsiteY5" fmla="*/ 246096 h 647063"/>
                <a:gd name="connsiteX6" fmla="*/ 577001 w 807251"/>
                <a:gd name="connsiteY6" fmla="*/ 162969 h 647063"/>
                <a:gd name="connsiteX7" fmla="*/ 9780 w 807251"/>
                <a:gd name="connsiteY7" fmla="*/ 6494 h 647063"/>
                <a:gd name="connsiteX8" fmla="*/ 757925 w 807251"/>
                <a:gd name="connsiteY8" fmla="*/ 79841 h 647063"/>
                <a:gd name="connsiteX9" fmla="*/ 738366 w 807251"/>
                <a:gd name="connsiteY9" fmla="*/ 519927 h 647063"/>
                <a:gd name="connsiteX10" fmla="*/ 738366 w 807251"/>
                <a:gd name="connsiteY10" fmla="*/ 519927 h 64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07251" h="647063">
                  <a:moveTo>
                    <a:pt x="0" y="647063"/>
                  </a:moveTo>
                  <a:cubicBezTo>
                    <a:pt x="83127" y="636061"/>
                    <a:pt x="166254" y="625059"/>
                    <a:pt x="264051" y="617724"/>
                  </a:cubicBezTo>
                  <a:cubicBezTo>
                    <a:pt x="361848" y="610389"/>
                    <a:pt x="629975" y="629133"/>
                    <a:pt x="586781" y="603054"/>
                  </a:cubicBezTo>
                  <a:cubicBezTo>
                    <a:pt x="543588" y="576975"/>
                    <a:pt x="5705" y="500368"/>
                    <a:pt x="4890" y="461249"/>
                  </a:cubicBezTo>
                  <a:cubicBezTo>
                    <a:pt x="4075" y="422130"/>
                    <a:pt x="581076" y="404201"/>
                    <a:pt x="581891" y="368342"/>
                  </a:cubicBezTo>
                  <a:cubicBezTo>
                    <a:pt x="582706" y="332483"/>
                    <a:pt x="10595" y="280325"/>
                    <a:pt x="9780" y="246096"/>
                  </a:cubicBezTo>
                  <a:cubicBezTo>
                    <a:pt x="8965" y="211867"/>
                    <a:pt x="577001" y="202903"/>
                    <a:pt x="577001" y="162969"/>
                  </a:cubicBezTo>
                  <a:cubicBezTo>
                    <a:pt x="577001" y="123035"/>
                    <a:pt x="-20374" y="20349"/>
                    <a:pt x="9780" y="6494"/>
                  </a:cubicBezTo>
                  <a:cubicBezTo>
                    <a:pt x="39934" y="-7361"/>
                    <a:pt x="636494" y="-5731"/>
                    <a:pt x="757925" y="79841"/>
                  </a:cubicBezTo>
                  <a:cubicBezTo>
                    <a:pt x="879356" y="165413"/>
                    <a:pt x="738366" y="519927"/>
                    <a:pt x="738366" y="519927"/>
                  </a:cubicBezTo>
                  <a:lnTo>
                    <a:pt x="738366" y="519927"/>
                  </a:lnTo>
                </a:path>
              </a:pathLst>
            </a:cu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5148064" y="1869966"/>
              <a:ext cx="288446" cy="192297"/>
            </a:xfrm>
            <a:custGeom>
              <a:avLst/>
              <a:gdLst>
                <a:gd name="connsiteX0" fmla="*/ 0 w 807251"/>
                <a:gd name="connsiteY0" fmla="*/ 647063 h 647063"/>
                <a:gd name="connsiteX1" fmla="*/ 264051 w 807251"/>
                <a:gd name="connsiteY1" fmla="*/ 617724 h 647063"/>
                <a:gd name="connsiteX2" fmla="*/ 586781 w 807251"/>
                <a:gd name="connsiteY2" fmla="*/ 603054 h 647063"/>
                <a:gd name="connsiteX3" fmla="*/ 4890 w 807251"/>
                <a:gd name="connsiteY3" fmla="*/ 461249 h 647063"/>
                <a:gd name="connsiteX4" fmla="*/ 581891 w 807251"/>
                <a:gd name="connsiteY4" fmla="*/ 368342 h 647063"/>
                <a:gd name="connsiteX5" fmla="*/ 9780 w 807251"/>
                <a:gd name="connsiteY5" fmla="*/ 246096 h 647063"/>
                <a:gd name="connsiteX6" fmla="*/ 577001 w 807251"/>
                <a:gd name="connsiteY6" fmla="*/ 162969 h 647063"/>
                <a:gd name="connsiteX7" fmla="*/ 9780 w 807251"/>
                <a:gd name="connsiteY7" fmla="*/ 6494 h 647063"/>
                <a:gd name="connsiteX8" fmla="*/ 757925 w 807251"/>
                <a:gd name="connsiteY8" fmla="*/ 79841 h 647063"/>
                <a:gd name="connsiteX9" fmla="*/ 738366 w 807251"/>
                <a:gd name="connsiteY9" fmla="*/ 519927 h 647063"/>
                <a:gd name="connsiteX10" fmla="*/ 738366 w 807251"/>
                <a:gd name="connsiteY10" fmla="*/ 519927 h 64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07251" h="647063">
                  <a:moveTo>
                    <a:pt x="0" y="647063"/>
                  </a:moveTo>
                  <a:cubicBezTo>
                    <a:pt x="83127" y="636061"/>
                    <a:pt x="166254" y="625059"/>
                    <a:pt x="264051" y="617724"/>
                  </a:cubicBezTo>
                  <a:cubicBezTo>
                    <a:pt x="361848" y="610389"/>
                    <a:pt x="629975" y="629133"/>
                    <a:pt x="586781" y="603054"/>
                  </a:cubicBezTo>
                  <a:cubicBezTo>
                    <a:pt x="543588" y="576975"/>
                    <a:pt x="5705" y="500368"/>
                    <a:pt x="4890" y="461249"/>
                  </a:cubicBezTo>
                  <a:cubicBezTo>
                    <a:pt x="4075" y="422130"/>
                    <a:pt x="581076" y="404201"/>
                    <a:pt x="581891" y="368342"/>
                  </a:cubicBezTo>
                  <a:cubicBezTo>
                    <a:pt x="582706" y="332483"/>
                    <a:pt x="10595" y="280325"/>
                    <a:pt x="9780" y="246096"/>
                  </a:cubicBezTo>
                  <a:cubicBezTo>
                    <a:pt x="8965" y="211867"/>
                    <a:pt x="577001" y="202903"/>
                    <a:pt x="577001" y="162969"/>
                  </a:cubicBezTo>
                  <a:cubicBezTo>
                    <a:pt x="577001" y="123035"/>
                    <a:pt x="-20374" y="20349"/>
                    <a:pt x="9780" y="6494"/>
                  </a:cubicBezTo>
                  <a:cubicBezTo>
                    <a:pt x="39934" y="-7361"/>
                    <a:pt x="636494" y="-5731"/>
                    <a:pt x="757925" y="79841"/>
                  </a:cubicBezTo>
                  <a:cubicBezTo>
                    <a:pt x="879356" y="165413"/>
                    <a:pt x="738366" y="519927"/>
                    <a:pt x="738366" y="519927"/>
                  </a:cubicBezTo>
                  <a:lnTo>
                    <a:pt x="738366" y="519927"/>
                  </a:lnTo>
                </a:path>
              </a:pathLst>
            </a:cu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5148064" y="1613641"/>
              <a:ext cx="288446" cy="192297"/>
            </a:xfrm>
            <a:custGeom>
              <a:avLst/>
              <a:gdLst>
                <a:gd name="connsiteX0" fmla="*/ 0 w 807251"/>
                <a:gd name="connsiteY0" fmla="*/ 647063 h 647063"/>
                <a:gd name="connsiteX1" fmla="*/ 264051 w 807251"/>
                <a:gd name="connsiteY1" fmla="*/ 617724 h 647063"/>
                <a:gd name="connsiteX2" fmla="*/ 586781 w 807251"/>
                <a:gd name="connsiteY2" fmla="*/ 603054 h 647063"/>
                <a:gd name="connsiteX3" fmla="*/ 4890 w 807251"/>
                <a:gd name="connsiteY3" fmla="*/ 461249 h 647063"/>
                <a:gd name="connsiteX4" fmla="*/ 581891 w 807251"/>
                <a:gd name="connsiteY4" fmla="*/ 368342 h 647063"/>
                <a:gd name="connsiteX5" fmla="*/ 9780 w 807251"/>
                <a:gd name="connsiteY5" fmla="*/ 246096 h 647063"/>
                <a:gd name="connsiteX6" fmla="*/ 577001 w 807251"/>
                <a:gd name="connsiteY6" fmla="*/ 162969 h 647063"/>
                <a:gd name="connsiteX7" fmla="*/ 9780 w 807251"/>
                <a:gd name="connsiteY7" fmla="*/ 6494 h 647063"/>
                <a:gd name="connsiteX8" fmla="*/ 757925 w 807251"/>
                <a:gd name="connsiteY8" fmla="*/ 79841 h 647063"/>
                <a:gd name="connsiteX9" fmla="*/ 738366 w 807251"/>
                <a:gd name="connsiteY9" fmla="*/ 519927 h 647063"/>
                <a:gd name="connsiteX10" fmla="*/ 738366 w 807251"/>
                <a:gd name="connsiteY10" fmla="*/ 519927 h 64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07251" h="647063">
                  <a:moveTo>
                    <a:pt x="0" y="647063"/>
                  </a:moveTo>
                  <a:cubicBezTo>
                    <a:pt x="83127" y="636061"/>
                    <a:pt x="166254" y="625059"/>
                    <a:pt x="264051" y="617724"/>
                  </a:cubicBezTo>
                  <a:cubicBezTo>
                    <a:pt x="361848" y="610389"/>
                    <a:pt x="629975" y="629133"/>
                    <a:pt x="586781" y="603054"/>
                  </a:cubicBezTo>
                  <a:cubicBezTo>
                    <a:pt x="543588" y="576975"/>
                    <a:pt x="5705" y="500368"/>
                    <a:pt x="4890" y="461249"/>
                  </a:cubicBezTo>
                  <a:cubicBezTo>
                    <a:pt x="4075" y="422130"/>
                    <a:pt x="581076" y="404201"/>
                    <a:pt x="581891" y="368342"/>
                  </a:cubicBezTo>
                  <a:cubicBezTo>
                    <a:pt x="582706" y="332483"/>
                    <a:pt x="10595" y="280325"/>
                    <a:pt x="9780" y="246096"/>
                  </a:cubicBezTo>
                  <a:cubicBezTo>
                    <a:pt x="8965" y="211867"/>
                    <a:pt x="577001" y="202903"/>
                    <a:pt x="577001" y="162969"/>
                  </a:cubicBezTo>
                  <a:cubicBezTo>
                    <a:pt x="577001" y="123035"/>
                    <a:pt x="-20374" y="20349"/>
                    <a:pt x="9780" y="6494"/>
                  </a:cubicBezTo>
                  <a:cubicBezTo>
                    <a:pt x="39934" y="-7361"/>
                    <a:pt x="636494" y="-5731"/>
                    <a:pt x="757925" y="79841"/>
                  </a:cubicBezTo>
                  <a:cubicBezTo>
                    <a:pt x="879356" y="165413"/>
                    <a:pt x="738366" y="519927"/>
                    <a:pt x="738366" y="519927"/>
                  </a:cubicBezTo>
                  <a:lnTo>
                    <a:pt x="738366" y="519927"/>
                  </a:lnTo>
                </a:path>
              </a:pathLst>
            </a:cu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5148064" y="1357316"/>
              <a:ext cx="288446" cy="192297"/>
            </a:xfrm>
            <a:custGeom>
              <a:avLst/>
              <a:gdLst>
                <a:gd name="connsiteX0" fmla="*/ 0 w 807251"/>
                <a:gd name="connsiteY0" fmla="*/ 647063 h 647063"/>
                <a:gd name="connsiteX1" fmla="*/ 264051 w 807251"/>
                <a:gd name="connsiteY1" fmla="*/ 617724 h 647063"/>
                <a:gd name="connsiteX2" fmla="*/ 586781 w 807251"/>
                <a:gd name="connsiteY2" fmla="*/ 603054 h 647063"/>
                <a:gd name="connsiteX3" fmla="*/ 4890 w 807251"/>
                <a:gd name="connsiteY3" fmla="*/ 461249 h 647063"/>
                <a:gd name="connsiteX4" fmla="*/ 581891 w 807251"/>
                <a:gd name="connsiteY4" fmla="*/ 368342 h 647063"/>
                <a:gd name="connsiteX5" fmla="*/ 9780 w 807251"/>
                <a:gd name="connsiteY5" fmla="*/ 246096 h 647063"/>
                <a:gd name="connsiteX6" fmla="*/ 577001 w 807251"/>
                <a:gd name="connsiteY6" fmla="*/ 162969 h 647063"/>
                <a:gd name="connsiteX7" fmla="*/ 9780 w 807251"/>
                <a:gd name="connsiteY7" fmla="*/ 6494 h 647063"/>
                <a:gd name="connsiteX8" fmla="*/ 757925 w 807251"/>
                <a:gd name="connsiteY8" fmla="*/ 79841 h 647063"/>
                <a:gd name="connsiteX9" fmla="*/ 738366 w 807251"/>
                <a:gd name="connsiteY9" fmla="*/ 519927 h 647063"/>
                <a:gd name="connsiteX10" fmla="*/ 738366 w 807251"/>
                <a:gd name="connsiteY10" fmla="*/ 519927 h 64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07251" h="647063">
                  <a:moveTo>
                    <a:pt x="0" y="647063"/>
                  </a:moveTo>
                  <a:cubicBezTo>
                    <a:pt x="83127" y="636061"/>
                    <a:pt x="166254" y="625059"/>
                    <a:pt x="264051" y="617724"/>
                  </a:cubicBezTo>
                  <a:cubicBezTo>
                    <a:pt x="361848" y="610389"/>
                    <a:pt x="629975" y="629133"/>
                    <a:pt x="586781" y="603054"/>
                  </a:cubicBezTo>
                  <a:cubicBezTo>
                    <a:pt x="543588" y="576975"/>
                    <a:pt x="5705" y="500368"/>
                    <a:pt x="4890" y="461249"/>
                  </a:cubicBezTo>
                  <a:cubicBezTo>
                    <a:pt x="4075" y="422130"/>
                    <a:pt x="581076" y="404201"/>
                    <a:pt x="581891" y="368342"/>
                  </a:cubicBezTo>
                  <a:cubicBezTo>
                    <a:pt x="582706" y="332483"/>
                    <a:pt x="10595" y="280325"/>
                    <a:pt x="9780" y="246096"/>
                  </a:cubicBezTo>
                  <a:cubicBezTo>
                    <a:pt x="8965" y="211867"/>
                    <a:pt x="577001" y="202903"/>
                    <a:pt x="577001" y="162969"/>
                  </a:cubicBezTo>
                  <a:cubicBezTo>
                    <a:pt x="577001" y="123035"/>
                    <a:pt x="-20374" y="20349"/>
                    <a:pt x="9780" y="6494"/>
                  </a:cubicBezTo>
                  <a:cubicBezTo>
                    <a:pt x="39934" y="-7361"/>
                    <a:pt x="636494" y="-5731"/>
                    <a:pt x="757925" y="79841"/>
                  </a:cubicBezTo>
                  <a:cubicBezTo>
                    <a:pt x="879356" y="165413"/>
                    <a:pt x="738366" y="519927"/>
                    <a:pt x="738366" y="519927"/>
                  </a:cubicBezTo>
                  <a:lnTo>
                    <a:pt x="738366" y="519927"/>
                  </a:lnTo>
                </a:path>
              </a:pathLst>
            </a:cu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5148064" y="1100991"/>
              <a:ext cx="288446" cy="192297"/>
            </a:xfrm>
            <a:custGeom>
              <a:avLst/>
              <a:gdLst>
                <a:gd name="connsiteX0" fmla="*/ 0 w 807251"/>
                <a:gd name="connsiteY0" fmla="*/ 647063 h 647063"/>
                <a:gd name="connsiteX1" fmla="*/ 264051 w 807251"/>
                <a:gd name="connsiteY1" fmla="*/ 617724 h 647063"/>
                <a:gd name="connsiteX2" fmla="*/ 586781 w 807251"/>
                <a:gd name="connsiteY2" fmla="*/ 603054 h 647063"/>
                <a:gd name="connsiteX3" fmla="*/ 4890 w 807251"/>
                <a:gd name="connsiteY3" fmla="*/ 461249 h 647063"/>
                <a:gd name="connsiteX4" fmla="*/ 581891 w 807251"/>
                <a:gd name="connsiteY4" fmla="*/ 368342 h 647063"/>
                <a:gd name="connsiteX5" fmla="*/ 9780 w 807251"/>
                <a:gd name="connsiteY5" fmla="*/ 246096 h 647063"/>
                <a:gd name="connsiteX6" fmla="*/ 577001 w 807251"/>
                <a:gd name="connsiteY6" fmla="*/ 162969 h 647063"/>
                <a:gd name="connsiteX7" fmla="*/ 9780 w 807251"/>
                <a:gd name="connsiteY7" fmla="*/ 6494 h 647063"/>
                <a:gd name="connsiteX8" fmla="*/ 757925 w 807251"/>
                <a:gd name="connsiteY8" fmla="*/ 79841 h 647063"/>
                <a:gd name="connsiteX9" fmla="*/ 738366 w 807251"/>
                <a:gd name="connsiteY9" fmla="*/ 519927 h 647063"/>
                <a:gd name="connsiteX10" fmla="*/ 738366 w 807251"/>
                <a:gd name="connsiteY10" fmla="*/ 519927 h 64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07251" h="647063">
                  <a:moveTo>
                    <a:pt x="0" y="647063"/>
                  </a:moveTo>
                  <a:cubicBezTo>
                    <a:pt x="83127" y="636061"/>
                    <a:pt x="166254" y="625059"/>
                    <a:pt x="264051" y="617724"/>
                  </a:cubicBezTo>
                  <a:cubicBezTo>
                    <a:pt x="361848" y="610389"/>
                    <a:pt x="629975" y="629133"/>
                    <a:pt x="586781" y="603054"/>
                  </a:cubicBezTo>
                  <a:cubicBezTo>
                    <a:pt x="543588" y="576975"/>
                    <a:pt x="5705" y="500368"/>
                    <a:pt x="4890" y="461249"/>
                  </a:cubicBezTo>
                  <a:cubicBezTo>
                    <a:pt x="4075" y="422130"/>
                    <a:pt x="581076" y="404201"/>
                    <a:pt x="581891" y="368342"/>
                  </a:cubicBezTo>
                  <a:cubicBezTo>
                    <a:pt x="582706" y="332483"/>
                    <a:pt x="10595" y="280325"/>
                    <a:pt x="9780" y="246096"/>
                  </a:cubicBezTo>
                  <a:cubicBezTo>
                    <a:pt x="8965" y="211867"/>
                    <a:pt x="577001" y="202903"/>
                    <a:pt x="577001" y="162969"/>
                  </a:cubicBezTo>
                  <a:cubicBezTo>
                    <a:pt x="577001" y="123035"/>
                    <a:pt x="-20374" y="20349"/>
                    <a:pt x="9780" y="6494"/>
                  </a:cubicBezTo>
                  <a:cubicBezTo>
                    <a:pt x="39934" y="-7361"/>
                    <a:pt x="636494" y="-5731"/>
                    <a:pt x="757925" y="79841"/>
                  </a:cubicBezTo>
                  <a:cubicBezTo>
                    <a:pt x="879356" y="165413"/>
                    <a:pt x="738366" y="519927"/>
                    <a:pt x="738366" y="519927"/>
                  </a:cubicBezTo>
                  <a:lnTo>
                    <a:pt x="738366" y="519927"/>
                  </a:lnTo>
                </a:path>
              </a:pathLst>
            </a:cu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5148064" y="3407919"/>
              <a:ext cx="288446" cy="192297"/>
            </a:xfrm>
            <a:custGeom>
              <a:avLst/>
              <a:gdLst>
                <a:gd name="connsiteX0" fmla="*/ 0 w 807251"/>
                <a:gd name="connsiteY0" fmla="*/ 647063 h 647063"/>
                <a:gd name="connsiteX1" fmla="*/ 264051 w 807251"/>
                <a:gd name="connsiteY1" fmla="*/ 617724 h 647063"/>
                <a:gd name="connsiteX2" fmla="*/ 586781 w 807251"/>
                <a:gd name="connsiteY2" fmla="*/ 603054 h 647063"/>
                <a:gd name="connsiteX3" fmla="*/ 4890 w 807251"/>
                <a:gd name="connsiteY3" fmla="*/ 461249 h 647063"/>
                <a:gd name="connsiteX4" fmla="*/ 581891 w 807251"/>
                <a:gd name="connsiteY4" fmla="*/ 368342 h 647063"/>
                <a:gd name="connsiteX5" fmla="*/ 9780 w 807251"/>
                <a:gd name="connsiteY5" fmla="*/ 246096 h 647063"/>
                <a:gd name="connsiteX6" fmla="*/ 577001 w 807251"/>
                <a:gd name="connsiteY6" fmla="*/ 162969 h 647063"/>
                <a:gd name="connsiteX7" fmla="*/ 9780 w 807251"/>
                <a:gd name="connsiteY7" fmla="*/ 6494 h 647063"/>
                <a:gd name="connsiteX8" fmla="*/ 757925 w 807251"/>
                <a:gd name="connsiteY8" fmla="*/ 79841 h 647063"/>
                <a:gd name="connsiteX9" fmla="*/ 738366 w 807251"/>
                <a:gd name="connsiteY9" fmla="*/ 519927 h 647063"/>
                <a:gd name="connsiteX10" fmla="*/ 738366 w 807251"/>
                <a:gd name="connsiteY10" fmla="*/ 519927 h 64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07251" h="647063">
                  <a:moveTo>
                    <a:pt x="0" y="647063"/>
                  </a:moveTo>
                  <a:cubicBezTo>
                    <a:pt x="83127" y="636061"/>
                    <a:pt x="166254" y="625059"/>
                    <a:pt x="264051" y="617724"/>
                  </a:cubicBezTo>
                  <a:cubicBezTo>
                    <a:pt x="361848" y="610389"/>
                    <a:pt x="629975" y="629133"/>
                    <a:pt x="586781" y="603054"/>
                  </a:cubicBezTo>
                  <a:cubicBezTo>
                    <a:pt x="543588" y="576975"/>
                    <a:pt x="5705" y="500368"/>
                    <a:pt x="4890" y="461249"/>
                  </a:cubicBezTo>
                  <a:cubicBezTo>
                    <a:pt x="4075" y="422130"/>
                    <a:pt x="581076" y="404201"/>
                    <a:pt x="581891" y="368342"/>
                  </a:cubicBezTo>
                  <a:cubicBezTo>
                    <a:pt x="582706" y="332483"/>
                    <a:pt x="10595" y="280325"/>
                    <a:pt x="9780" y="246096"/>
                  </a:cubicBezTo>
                  <a:cubicBezTo>
                    <a:pt x="8965" y="211867"/>
                    <a:pt x="577001" y="202903"/>
                    <a:pt x="577001" y="162969"/>
                  </a:cubicBezTo>
                  <a:cubicBezTo>
                    <a:pt x="577001" y="123035"/>
                    <a:pt x="-20374" y="20349"/>
                    <a:pt x="9780" y="6494"/>
                  </a:cubicBezTo>
                  <a:cubicBezTo>
                    <a:pt x="39934" y="-7361"/>
                    <a:pt x="636494" y="-5731"/>
                    <a:pt x="757925" y="79841"/>
                  </a:cubicBezTo>
                  <a:cubicBezTo>
                    <a:pt x="879356" y="165413"/>
                    <a:pt x="738366" y="519927"/>
                    <a:pt x="738366" y="519927"/>
                  </a:cubicBezTo>
                  <a:lnTo>
                    <a:pt x="738366" y="519927"/>
                  </a:lnTo>
                </a:path>
              </a:pathLst>
            </a:cu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32" name="Freeform 31"/>
          <p:cNvSpPr/>
          <p:nvPr/>
        </p:nvSpPr>
        <p:spPr>
          <a:xfrm>
            <a:off x="7193121" y="4724208"/>
            <a:ext cx="209703" cy="144952"/>
          </a:xfrm>
          <a:custGeom>
            <a:avLst/>
            <a:gdLst>
              <a:gd name="connsiteX0" fmla="*/ 0 w 807251"/>
              <a:gd name="connsiteY0" fmla="*/ 647063 h 647063"/>
              <a:gd name="connsiteX1" fmla="*/ 264051 w 807251"/>
              <a:gd name="connsiteY1" fmla="*/ 617724 h 647063"/>
              <a:gd name="connsiteX2" fmla="*/ 586781 w 807251"/>
              <a:gd name="connsiteY2" fmla="*/ 603054 h 647063"/>
              <a:gd name="connsiteX3" fmla="*/ 4890 w 807251"/>
              <a:gd name="connsiteY3" fmla="*/ 461249 h 647063"/>
              <a:gd name="connsiteX4" fmla="*/ 581891 w 807251"/>
              <a:gd name="connsiteY4" fmla="*/ 368342 h 647063"/>
              <a:gd name="connsiteX5" fmla="*/ 9780 w 807251"/>
              <a:gd name="connsiteY5" fmla="*/ 246096 h 647063"/>
              <a:gd name="connsiteX6" fmla="*/ 577001 w 807251"/>
              <a:gd name="connsiteY6" fmla="*/ 162969 h 647063"/>
              <a:gd name="connsiteX7" fmla="*/ 9780 w 807251"/>
              <a:gd name="connsiteY7" fmla="*/ 6494 h 647063"/>
              <a:gd name="connsiteX8" fmla="*/ 757925 w 807251"/>
              <a:gd name="connsiteY8" fmla="*/ 79841 h 647063"/>
              <a:gd name="connsiteX9" fmla="*/ 738366 w 807251"/>
              <a:gd name="connsiteY9" fmla="*/ 519927 h 647063"/>
              <a:gd name="connsiteX10" fmla="*/ 738366 w 807251"/>
              <a:gd name="connsiteY10" fmla="*/ 519927 h 647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7251" h="647063">
                <a:moveTo>
                  <a:pt x="0" y="647063"/>
                </a:moveTo>
                <a:cubicBezTo>
                  <a:pt x="83127" y="636061"/>
                  <a:pt x="166254" y="625059"/>
                  <a:pt x="264051" y="617724"/>
                </a:cubicBezTo>
                <a:cubicBezTo>
                  <a:pt x="361848" y="610389"/>
                  <a:pt x="629975" y="629133"/>
                  <a:pt x="586781" y="603054"/>
                </a:cubicBezTo>
                <a:cubicBezTo>
                  <a:pt x="543588" y="576975"/>
                  <a:pt x="5705" y="500368"/>
                  <a:pt x="4890" y="461249"/>
                </a:cubicBezTo>
                <a:cubicBezTo>
                  <a:pt x="4075" y="422130"/>
                  <a:pt x="581076" y="404201"/>
                  <a:pt x="581891" y="368342"/>
                </a:cubicBezTo>
                <a:cubicBezTo>
                  <a:pt x="582706" y="332483"/>
                  <a:pt x="10595" y="280325"/>
                  <a:pt x="9780" y="246096"/>
                </a:cubicBezTo>
                <a:cubicBezTo>
                  <a:pt x="8965" y="211867"/>
                  <a:pt x="577001" y="202903"/>
                  <a:pt x="577001" y="162969"/>
                </a:cubicBezTo>
                <a:cubicBezTo>
                  <a:pt x="577001" y="123035"/>
                  <a:pt x="-20374" y="20349"/>
                  <a:pt x="9780" y="6494"/>
                </a:cubicBezTo>
                <a:cubicBezTo>
                  <a:pt x="39934" y="-7361"/>
                  <a:pt x="636494" y="-5731"/>
                  <a:pt x="757925" y="79841"/>
                </a:cubicBezTo>
                <a:cubicBezTo>
                  <a:pt x="879356" y="165413"/>
                  <a:pt x="738366" y="519927"/>
                  <a:pt x="738366" y="519927"/>
                </a:cubicBezTo>
                <a:lnTo>
                  <a:pt x="738366" y="519927"/>
                </a:lnTo>
              </a:path>
            </a:pathLst>
          </a:custGeom>
          <a:noFill/>
          <a:ln w="12700">
            <a:solidFill>
              <a:srgbClr val="808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7193121" y="5402337"/>
            <a:ext cx="209703" cy="166604"/>
          </a:xfrm>
          <a:custGeom>
            <a:avLst/>
            <a:gdLst>
              <a:gd name="connsiteX0" fmla="*/ 0 w 807251"/>
              <a:gd name="connsiteY0" fmla="*/ 647063 h 647063"/>
              <a:gd name="connsiteX1" fmla="*/ 264051 w 807251"/>
              <a:gd name="connsiteY1" fmla="*/ 617724 h 647063"/>
              <a:gd name="connsiteX2" fmla="*/ 586781 w 807251"/>
              <a:gd name="connsiteY2" fmla="*/ 603054 h 647063"/>
              <a:gd name="connsiteX3" fmla="*/ 4890 w 807251"/>
              <a:gd name="connsiteY3" fmla="*/ 461249 h 647063"/>
              <a:gd name="connsiteX4" fmla="*/ 581891 w 807251"/>
              <a:gd name="connsiteY4" fmla="*/ 368342 h 647063"/>
              <a:gd name="connsiteX5" fmla="*/ 9780 w 807251"/>
              <a:gd name="connsiteY5" fmla="*/ 246096 h 647063"/>
              <a:gd name="connsiteX6" fmla="*/ 577001 w 807251"/>
              <a:gd name="connsiteY6" fmla="*/ 162969 h 647063"/>
              <a:gd name="connsiteX7" fmla="*/ 9780 w 807251"/>
              <a:gd name="connsiteY7" fmla="*/ 6494 h 647063"/>
              <a:gd name="connsiteX8" fmla="*/ 757925 w 807251"/>
              <a:gd name="connsiteY8" fmla="*/ 79841 h 647063"/>
              <a:gd name="connsiteX9" fmla="*/ 738366 w 807251"/>
              <a:gd name="connsiteY9" fmla="*/ 519927 h 647063"/>
              <a:gd name="connsiteX10" fmla="*/ 738366 w 807251"/>
              <a:gd name="connsiteY10" fmla="*/ 519927 h 647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7251" h="647063">
                <a:moveTo>
                  <a:pt x="0" y="647063"/>
                </a:moveTo>
                <a:cubicBezTo>
                  <a:pt x="83127" y="636061"/>
                  <a:pt x="166254" y="625059"/>
                  <a:pt x="264051" y="617724"/>
                </a:cubicBezTo>
                <a:cubicBezTo>
                  <a:pt x="361848" y="610389"/>
                  <a:pt x="629975" y="629133"/>
                  <a:pt x="586781" y="603054"/>
                </a:cubicBezTo>
                <a:cubicBezTo>
                  <a:pt x="543588" y="576975"/>
                  <a:pt x="5705" y="500368"/>
                  <a:pt x="4890" y="461249"/>
                </a:cubicBezTo>
                <a:cubicBezTo>
                  <a:pt x="4075" y="422130"/>
                  <a:pt x="581076" y="404201"/>
                  <a:pt x="581891" y="368342"/>
                </a:cubicBezTo>
                <a:cubicBezTo>
                  <a:pt x="582706" y="332483"/>
                  <a:pt x="10595" y="280325"/>
                  <a:pt x="9780" y="246096"/>
                </a:cubicBezTo>
                <a:cubicBezTo>
                  <a:pt x="8965" y="211867"/>
                  <a:pt x="577001" y="202903"/>
                  <a:pt x="577001" y="162969"/>
                </a:cubicBezTo>
                <a:cubicBezTo>
                  <a:pt x="577001" y="123035"/>
                  <a:pt x="-20374" y="20349"/>
                  <a:pt x="9780" y="6494"/>
                </a:cubicBezTo>
                <a:cubicBezTo>
                  <a:pt x="39934" y="-7361"/>
                  <a:pt x="636494" y="-5731"/>
                  <a:pt x="757925" y="79841"/>
                </a:cubicBezTo>
                <a:cubicBezTo>
                  <a:pt x="879356" y="165413"/>
                  <a:pt x="738366" y="519927"/>
                  <a:pt x="738366" y="519927"/>
                </a:cubicBezTo>
                <a:lnTo>
                  <a:pt x="738366" y="519927"/>
                </a:lnTo>
              </a:path>
            </a:pathLst>
          </a:cu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7" name="TextBox 66"/>
          <p:cNvSpPr txBox="1"/>
          <p:nvPr/>
        </p:nvSpPr>
        <p:spPr>
          <a:xfrm>
            <a:off x="4555958" y="3224012"/>
            <a:ext cx="11288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60A8"/>
                </a:solidFill>
                <a:latin typeface="Myriad Pro" charset="0"/>
                <a:ea typeface="Myriad Pro" charset="0"/>
                <a:cs typeface="Myriad Pro" charset="0"/>
              </a:rPr>
              <a:t>CXC chemokines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9081484" y="3927857"/>
            <a:ext cx="10534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60A8"/>
                </a:solidFill>
                <a:latin typeface="Myriad Pro" charset="0"/>
                <a:ea typeface="Myriad Pro" charset="0"/>
                <a:cs typeface="Myriad Pro" charset="0"/>
              </a:rPr>
              <a:t>CC chemokines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9206519" y="4657298"/>
            <a:ext cx="9188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60A8"/>
                </a:solidFill>
                <a:latin typeface="Myriad Pro" charset="0"/>
                <a:ea typeface="Myriad Pro" charset="0"/>
                <a:cs typeface="Myriad Pro" charset="0"/>
              </a:rPr>
              <a:t>C chemokine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8993319" y="5373799"/>
            <a:ext cx="11432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60A8"/>
                </a:solidFill>
                <a:latin typeface="Myriad Pro" charset="0"/>
                <a:ea typeface="Myriad Pro" charset="0"/>
                <a:cs typeface="Myriad Pro" charset="0"/>
              </a:rPr>
              <a:t>CX3C chemokine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469396" y="4941170"/>
            <a:ext cx="12442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60A8"/>
                </a:solidFill>
                <a:latin typeface="Myriad Pro" charset="0"/>
                <a:ea typeface="Myriad Pro" charset="0"/>
                <a:cs typeface="Myriad Pro" charset="0"/>
              </a:rPr>
              <a:t>Atypical regulators</a:t>
            </a:r>
          </a:p>
        </p:txBody>
      </p:sp>
      <p:cxnSp>
        <p:nvCxnSpPr>
          <p:cNvPr id="78" name="Straight Connector 77"/>
          <p:cNvCxnSpPr/>
          <p:nvPr/>
        </p:nvCxnSpPr>
        <p:spPr>
          <a:xfrm flipH="1">
            <a:off x="1811339" y="1755824"/>
            <a:ext cx="856932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26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9E8C464-F826-394F-BFB8-5044841E5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571" y="938618"/>
            <a:ext cx="6827574" cy="51435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256B02B-C60D-6A4B-9BFC-BF364CC4B8A7}"/>
              </a:ext>
            </a:extLst>
          </p:cNvPr>
          <p:cNvSpPr/>
          <p:nvPr/>
        </p:nvSpPr>
        <p:spPr>
          <a:xfrm rot="5400000">
            <a:off x="5636162" y="4696036"/>
            <a:ext cx="1096812" cy="6744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9CF0FBA-5BF3-8540-80D1-A83FD30F3C9C}"/>
              </a:ext>
            </a:extLst>
          </p:cNvPr>
          <p:cNvSpPr/>
          <p:nvPr/>
        </p:nvSpPr>
        <p:spPr>
          <a:xfrm>
            <a:off x="3895725" y="4484839"/>
            <a:ext cx="1581150" cy="5729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861410-FB4F-4148-A2B1-32DBAE4C4291}"/>
              </a:ext>
            </a:extLst>
          </p:cNvPr>
          <p:cNvSpPr txBox="1"/>
          <p:nvPr/>
        </p:nvSpPr>
        <p:spPr>
          <a:xfrm>
            <a:off x="2358887" y="438152"/>
            <a:ext cx="74742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Flow cytometry of brain cell suspension from mouse with clinical EAE score of 3 (full hind limb paralysis)</a:t>
            </a:r>
          </a:p>
        </p:txBody>
      </p:sp>
    </p:spTree>
    <p:extLst>
      <p:ext uri="{BB962C8B-B14F-4D97-AF65-F5344CB8AC3E}">
        <p14:creationId xmlns:p14="http://schemas.microsoft.com/office/powerpoint/2010/main" val="111750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0509-453-F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752" y="3356994"/>
            <a:ext cx="4422563" cy="32561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19536" y="620690"/>
            <a:ext cx="8604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600" dirty="0"/>
              <a:t>Trafficking of Th17 cells to the CNS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7158" y="1604798"/>
            <a:ext cx="108492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Arial"/>
              <a:buChar char="•"/>
            </a:pPr>
            <a:r>
              <a:rPr lang="en-US" dirty="0"/>
              <a:t>Th17 cells characteristically express the chemokine receptor CCR6</a:t>
            </a:r>
          </a:p>
          <a:p>
            <a:pPr marL="285744" indent="-285744">
              <a:buFont typeface="Arial"/>
              <a:buChar char="•"/>
            </a:pPr>
            <a:endParaRPr lang="en-US" dirty="0"/>
          </a:p>
          <a:p>
            <a:pPr marL="285744" indent="-285744">
              <a:buFont typeface="Arial"/>
              <a:buChar char="•"/>
            </a:pPr>
            <a:r>
              <a:rPr lang="en-US" dirty="0"/>
              <a:t>CCR6 sole chemokine ligand is CCL20 – mainly expressed at epithelial surfaces (including choroid plexus)</a:t>
            </a:r>
          </a:p>
          <a:p>
            <a:pPr marL="285744" indent="-285744">
              <a:buFont typeface="Arial"/>
              <a:buChar char="•"/>
            </a:pPr>
            <a:endParaRPr lang="en-US" dirty="0"/>
          </a:p>
          <a:p>
            <a:pPr marL="285744" indent="-285744">
              <a:buFont typeface="Arial"/>
              <a:buChar char="•"/>
            </a:pPr>
            <a:r>
              <a:rPr lang="en-US" dirty="0"/>
              <a:t>Th17 migration across choroid plexus epithelium dependent on CCR6/CCL20 (</a:t>
            </a:r>
            <a:r>
              <a:rPr lang="en-US" sz="1100" dirty="0" err="1"/>
              <a:t>Reboldi</a:t>
            </a:r>
            <a:r>
              <a:rPr lang="en-US" sz="1100" dirty="0"/>
              <a:t> </a:t>
            </a:r>
            <a:r>
              <a:rPr lang="en-US" sz="1100" i="1" dirty="0"/>
              <a:t>et al., </a:t>
            </a:r>
            <a:r>
              <a:rPr lang="en-US" sz="1100" dirty="0"/>
              <a:t>2009 Nature Immunology</a:t>
            </a:r>
            <a:r>
              <a:rPr lang="en-US" dirty="0"/>
              <a:t>).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35762" y="6237313"/>
            <a:ext cx="39801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Axtell and Steinman. Nature Immunology. 2009. 10(5):453-5.</a:t>
            </a:r>
          </a:p>
        </p:txBody>
      </p:sp>
    </p:spTree>
    <p:extLst>
      <p:ext uri="{BB962C8B-B14F-4D97-AF65-F5344CB8AC3E}">
        <p14:creationId xmlns:p14="http://schemas.microsoft.com/office/powerpoint/2010/main" val="4249615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utoShape 8" descr="data:image/jpeg;base64,/9j/4AAQSkZJRgABAQAAAQABAAD/2wCEAAkGBxQREhUUExMWFhUVFRgXEhgYFxYYGRYdGBUWGhUYGBcYHCggGBslHBYcITEhJikrLi4vFyAzODM4NygtLysBCgoKDg0OGxAQGy8kICQsNC8sNCwsLCwvLCwsLCw0LCwsLCwsLSwsLCwsLCwsLCwsLCwsLCwsLCwsLCwsLCwsLP/AABEIAKgBLAMBEQACEQEDEQH/xAAbAAEAAwEBAQEAAAAAAAAAAAAAAwQFAgEGB//EAD0QAAIBAgQEAwUGBQQBBQAAAAECAAMRBBIhMQVBUWEicYETMpGhsQZCUsHR8BVygpLhFDNi0iMWU7LC8f/EABoBAQADAQEBAAAAAAAAAAAAAAABAgMEBQb/xAAzEQACAgECBAIKAQUBAQEAAAAAAQIRAyExBBJBUZHwEyIyYXGhscHR4YEFFCNC8TNSFf/aAAwDAQACEQMRAD8A/cYAgCAIAgCAIAgCAIAgCAIAgCAIAgCAIAgCAIAgCAIAgCAIAgCAIAgCAIAgCAIAgCAIAgCAIAgCAIAgCAIAgCAIAgCAIAgCAIAgCAIAgCAIAgCAIAgCAIAgCAIAgCAIAgCAIAgCAIAgCAIAgCAIAgCAIBFWxCp7zAdOp8huZDaRaMJS2RXXilI38drb3DKB5kjSV54mr4bKun0ZBieJNeyBbfiNzfyAI073/WQ59jTHw6auRSq8WdSMx942UKAbm19iPzlHNo6I8LCV0tu4xvFaiJmZgtt8ii5N9B4r/vnEptK2MXCwlKoq/i/xRwnEqxRXW7ZhfK2RdPRfzEc8qtFnw+HmcZaV2t/cnocftpUTKe/h+BN1P90lZe5lPgesHfz/AH8jVw+NR9AbHodD6dfSaKSZxzxShq9ixLGYgCAIAgCAIAgCAIAgCAIAgCAIAgCAIAgCAIAgCAIAgCAcVaoUXYgAbkmwkN0TGLk6Ssza/FSf9tf6nuB6JufW0o59jrhwq/3f8L87fUqtj6i2OfMb+4QoVu1wMw87m3eV5mjZcPjelV79b/H0KyVLk5nBdiSbfTrYbSt9zblSSpaLz8wy5zr7qnTuf0H18o3CfLtuytjadUKzJU2BJUqu3Y2lZKW6ZpiljbUZx/myHgL5w7tq98tzyFgbDpIx66s04tcrUI6Il46B7Fr9rfEScnsleF/9UUsOuKqAMGCLyuAL+QsTKLnZtN8PjdVbLAxlSiLVhmU/eWx9GGktzOPtGbxY8v8A5On2f2IeE4tnLIqDKGLC5sEB2FrH0kQk3okX4jHGCUpPWq+Jt08RXp7EOOYuflm/UTVOSPPljwz3VPz2/BrYDiC1ezDdTuJrGaZx5sEse+3cuSxgIAgCAIAgCAIAgCAIAgCAIAgCAIAgCAIAgCAIAgFHGcQCkqliw9650T+bqew+V7ykp1ojoxYHJc0tF9fh+fqY+IJY3ZyW5E2065V2Eyep3QSiqS087sjp0nOpcjtZSfpYfORT7l3KK0Ub8TygpzsSb2sq6WtoGPxuPgIW5MmuVJL3nuKotUsBUy2II8N9RtrfaS031KwnGGrjf8kfD6jHOHABWoRptqAdPjf1kRb1svljFU49UWnW4I6gj4iWM1vZl/Z+gyI2YEHNsewt9ZnjTSOri5qUlXY9w9Fqz56qkIp8CHmepEJOTtkTnHFHlxu292W6+OUME95z90cvPkJZyV0YwwycebZe8sMoIIIuDoR1liidao+YwFOoKrCkbWJBJ2sCbXnPFO9D1M0sbxp5D6QEgDNqdAbC1z5fP0m/xPMaTbo5r+Gz6+He29vTpv8AHrD01Jj63q9zS4dxlX0LAj8Qtp/MOXnt5S8ciZx5uDlHVL+Px387mvNTiEAQBAEAQBAEAQBAEAQBAEAQBAEAQBAEAQBAMriXEdciNY3szaaH8K33b6TOU+iOzBw9rnkv4+7931MenhqdHM4uNCWJJJPM7neZKKjqd7yTyVF/wcf6kOUZAWI1NreHMp0Jva97aXkXdUTyOKalp99fEsgueSj+o/8AWW1M3yrv4fsrZ3p1bMoyVD4SDezBdjoNwsrbT1NEoTx3F6r6WXZcxEAp0KhFaopO4Vk8rWNvUSifrNG0kvRxkvemW6jhRckAdTpLmSTbpGJxHjN/DS56Zv8Ar+sxlk6I7cPC162Tw/Jp8K4aKS3Ort7x/ITSEOU5OI4h5JUtkWZYzWxCxSkCTZQTcnqT9TI0Rouebrcz6vFlNRAtyouWIB3IsNN9NfjM3NWdEeGkoNvRmjTxCNsyn1H0mlpnO4SW6MnF5KL5SLK3iRlGqH7ykc1vrbv8MnUWdUObLG1ut0+vv+JvcG4lZVVjcZQdjcdwDqV7cvlN4T0PO4rh7ba38/P6m+rXFxqDtNjzWqPYAgCAIAgCAIAgCAIAgCAIAgCAIAgCAIBlcXx5UimnvMbM34Ba5/qtt0uCeV85yrRHXw2BSTnLZfP9f8MjG4IVFC3K5TdSOR/OZSimqO/FleN3ve5nY/A1imtXOoIuLWO9rnr8ZnKMq3OnDnw83s0zYSkEUKosFH7M2SpUjhcnNuUinw7FMxZKgs6HW3MHY/vtKQk3ozozY4xqUdmd8RJCqwBOV1JA1NtQbD1kzK4UuZp6WifFUyykK2UkaEcpLVopCSUk2rMvhuOKFqdZrEbFj8r8+omcZVpI682FSSnjXgdYrCnEMrKcqKPf/Fr90dO8OPM9CsMqwRalq30/Ip4GjmKuWZlsfG1rg8xblCjG6Ylmy8qcaSfZE9bhVJlsqhTbRgT+zLPHFrQzhxOWMrbsvYcsEAY3IAuep5mWV0YTUXJtHskEGNxARL2uxNkHUnYCVk6RfHBzlXTr8DrA0BSS27HVz1J3kxVIrlm8k76dPgdsgJuQL+QkhNrSzOxLZsTTUC+QMW7XH/58RM3rNHTBcuCTfXY0qi5rcmBup6dj2MvRyL1fh1LXB8eM2S4sdhf3Wtcr6jX0PaXhLoYcTgajz+Wu/wBvA2pqcIgCAIAgCAIAgCAIAgCAIAgCAIAgCAVOJYwUUzbknKg6sdh+fkDKylyqzbBieWfL4/AwFVs4J18JueZJKkk+fTlaY62elceWl5Wp3WrqguzBR3MNpbiMZSdRVkDVxUFkudRrYgAXBOp30HKRd7F+TkdyLcsZENamARU5ro3dT18jY+hkNdS0JPWHf6/vYmklTmo4UEk2A3JkN0Sk26RUSglYiqwuALIDz13I+g/XSqSlqayyTxJ41v1LrvzOgHylzCMTPpYNaze1ceGwFNTzH4m877dJmoqTtnRLLLFH0cd+pfLADkAB5AATTYwVtnGHqh1DC9jtfpyPrvITtWWlHldMjxWMWnodWPuqNWPpIcki0MUp7bdzihhWLCpV9/7ijZAfq3eEnuyZZI1yY9ur7/otyxkUataq7MtFVsuhZuvMAdpRuT2N4xxRSlke/REPBgUaoji1QnMSfvDseev1kQ0tPcvxNTUZQ9lfI0qqFlIDZSRoehl2cykotNqyjRS1MNbI6MQ5t0a+YdQNGHkRzlEtLNpu58u6a08Nv52+Z9XgMT7RA1rHZh0I3HlzHYidMXaPGy4/Ryrp0+BYljMQBAEAQBAEAQBAEAQBAEAQBAEAQD5vEVfbVPaH3RcUR25v5ty7eZmDfM7PVxx9FDk6vf8AH8fU5NZQcuZc3S4v8JFovyyq60JB5A+ckqyj/GKZcobqQbXIsP8AHrKekV0bLhJqPMtS7LmJxXYBWzGy2Oa/SQ9tSYpuSrcz6b1K9EAKysQt3Og0IJI5m9ukpblE6ZKGLJbdrsdnhea3tKjvblew+EnkvdlFxNexFIvUqYUBQLACwlkqMpNydsg4mwFJ7m3hI9SLCRP2WXwpvJGu5lYfi9RrIlMM1rc/jbl8ZmsjeiR1T4XHG5SlSLGI4dWqr/5KijogGnr+zJcJPdmcOIw436kb957hOFPls1Z1tpYMbW7a/pCg61YycTC7jBMmw3D1oNnUs5Jsb2OhI1GnL6XllDl1M555Zlyy0RfMuYJUVcTjlTQHM/3VGpJ8htKuSRrDDKXuXck4eppoAfe1LeZJJ+ZkxVIzzNTna26HHE6edCRo6+JCNwR+u0iatFsEuSVPZ7mVhuNva7JmA3YXHx0t9Jmsj6o7Z8JG6i6L1LiKVVcKGuEJK21OnK28uppo55YJY5JvuavC8UA418NQAHswHhPqNPMLNIOn8Ti4jHcX3X0/W/ib02POEAQBAEAQBAEAQBAEAQBAEAQBAKXGcT7KhUfmENvM6L8yJSbqLZvw2P0maMff/wBMCriFACqwzEBUFweWht0G8xbWyPTjCTblJabsmfCU8uXKCOd9yepO9+8nlWxmsuTm5rIOHsbMrG5RitzuRYFSfQiRHsa5UrTXVX+TvG4KnV94WPJhoYlFS3KY808Wz0KKV2w3hqXZPuOOX/Ej9/pS3DRnS4xz+tDR9UWqK+1s7jw7oh+TN36DlLr1tWYzfo/Vi9er+yLhN5YxUSrxCsaa5xspGYdQSB8ZWTpWbYoKcuXuVjxYNpSVnY9rAeZlee9jT+2cdcjpHo4aX1rtmPJRcKvwjkv2iHxCjpiVe/qWsHg1pXyC1zrz9L9P1loxS2M8mSWSuY5wuKzvUUrYobdbg3t9IUrbRM8ajGMk9yzLGRXq4+mpszqD0v8AW20q5JdTSOGclaRJTqq40IYc7EH4yU0yrjKL1VHtKiq+6oHkAPpCSQlJy3dnlaqEF9zsAN2PQQ3QjG3RzhvaFb1FCkk2A6cr95CutSZuHNUHZX+zzWoC45t9TIxeyX41f5XRFhUFPEVFAsHUMPQ6j5mQlUmi8254YyfR0aGJF9dj1Hb8xuD1Euznhpp08+Wb+Ar+0po/4lB021Gtu03i7VnmZYck3HsyeSZiAIAgCAIAgCAIAgCAIAgCAIBj/aqmXohRs1RA3leZZlcaO7+nyUcvN2TM7EKFNOwAVWFu10ZR8yPjKPSjqg2+a92vuiaSVoiwdPRm/G2YeVgF+QB9ZEV1LZJU1HtoSySpUqj2py2uim7nkSDoo667ntbyq/W0NY/41d6vb8/jxPMRxBFZRnHvZXHTQ/CxtIc0mTDDKSbrpoS18WiC7MLctb38gN5LkkVjjnJ0kYmLq1K/iKlaKm52GnM9zbpMpNy16HdjjDFpdyZ9BRpqgyoAB25zZJLY82TlN3JnUkEGKxGXRRmc+6o59z0HeVbo0hDm1bpdWVMPw+spZzVVS+rALm8t5VQlvZrPPiaUVG0vfR1icA7gj2z38gB6hdZLi31IhmjF+wi3hKQSmq5V0Av0JtqZaKpUYZJOc3KyKtgEbXLlP4l8J+IkOKZpHNOOl2vfqU1FYVRT9r4SMwYqCbDcdzKetdWbN4nj5+XXtZNVwbU2FYO1Qruptsd8oGx52kuLWu5nHNGaeNpRT86luhjBVF1a4+Y8xyl1JPYxlieN00dUqQUWUWA2HmbwlRMpOTtkVSgof2pNsqlddt73v8fjIaV2WU3y8i7jDVvahiD4Nl6nfMfL9ITsiceRpPfqfQcJcGiltLKFI6FfCw9CCJvD2UeZxCayyvvfjqW5YxEAQBAEAQBAEAQBAEAQBAEAQCvxAA03vyUn4aj6SstjXC/8iPnqVIMmQk7ZSedxpfzuLzCrVHpynyy5l8SHAYsvmR9KiGzd+485EZXo9zTLjUalHZ7EyIygKCtgLAm+w6gfrLK0Zy5W7ZxXZ8oylDcgZgTsxAuotvr1kO6LQ5ebVP4fDv8A8LhsFCjQfpLGCty5mGKkWIBHMEQR6ydpmHwvhSNeqR4Sx9mva+hPXymUIJ6nocRxMo1jW/VmwVBFiLjmOXwmpyLQp8UIChjUZCNsvMnll+9KT2uzXBblSin579CrhqeJcAs+Re6rmPpbSVSmzWcuHg6St/I0sNhwl7Ekn3mJuT6/lNEqObJJz327IlklRAMrCcVpgPma3jYjfUE3FpmprqdeThp2qXRHo4o7/wC3RYjqTb/Hzjnb2RH9vGPtzSOv4hUX36DAdVOb5f5jnfVEegg/Zmv50JaPFaTfesejaf4kqcWVlw2RdPAr4jA3f2lBgG5i/hPXb6SHHW4mkM1R5Mq0NWaHIVKmHQVBUbUGwAJuobYEA7X28/OUaV2zVTk4ckf3RLVOVlyrozWYDyPi+VvWWehSNtO3t5ov/ZqpdXF92Ljycm1u3hv6y+J6M5eOjUov3V4f9NqanCIAgCAIAgCAIAgCAIAgCAIAgHjLcEHY6GCU61R8lVb2df2dyW2YdbLdKnwFj38pzPSVHsx9fFz9P3qvui3YXvYXO/eWM1oqM5n9vUNMH/xoL1CD7x/Dfp+hmd8zrodFeigpvd7e73np9mCUQ5ShDFQTY2s2x39NZPq7Ij/JXNLVPr8i6WuVA5nftuT+XrLGCVJtnmM0Ugbnwr5toPreHsTj1afnQ4wDj2SAfdGU+a6H6SI7FsyfpG3118SeWKFfD4exzv4n5dEHRR+e8ql1Zec7XLHRfX4lkmWKJUZ3E8c1NlVFDFgdNSdLchM5Sa2OnBhjNNydUUMWmKqDVSq9AVXy3N5R87N8b4aD0dvx+x4MViKpNKwB2c2tbrc8vSLnLQl48GNKfgWcHgET3V9q/Nj7i/v1PlLRiltqY5M05e0+VfNmh/piffqtfollA/P4ky/K+rOb0qXsx8QWZd7sOoHiHmo39PhJ1RNRlto/l5+PieZadXkr9diR+YjSQ/yY9rRSxHAlOtJijcgTp8dxM3iXQ3hxslpkVohw/EXot7OuD2bn5/8AIfOQpuLqRpLBDJHnxefwa9Zly3YjLvc7aagzV1WpxxUualuQO5qhVW6+0uTfQhBv5XuB/VK3ZdJY25PWvr5+hq8BXx1SNhkQf0gk/wDzE1x7s4uMfqwT31fj/wANmanCIAgCAIAgCAIAgCAIAgCAIAgCAZPGMIAwqga2CP8Ayk6H0Y/AnpM5x/2O3hcrr0b23Xx/a+ZmYvDGouUPlB3tuR07TNq0dcMihK2rIeFYQ0qeU2uSS1vl8pWEaRpnyLJO1sQYvCJWYjIwbQFyCALHkL+I27SHFS6F4ZZYktdO3nYtU1yFEuTl0BO9iptf+35Sy00MpPnTl38/cs879Nu0sZVpR4FAvYAXNzbmepgm31MzDYqtUYlEU0wxAJuLgHkf8TNSk3odU8eHHFKTdmpNDlKuOxopDqx91Ruf8SspUa4sTn7l1Zxh0dDc2as415BQOV+Si/qTIVr4kzcZLTSK+f7Z6xdQzVQrBQWGUmwyi+x3PeNepCUW0sdq9CLDcJD07u7ZqniexsNdbW20vzkKFrUvPinGdRSpbFk0qg0V0sNrofyYD5S1MyUsctWn4/oBav4qf9rj/wCxj1iW8fZ/L8HNbEPTF2S46ob28wQIba3RMYwnpF+IxFVDbOjA8mym4/rTb4w2upEIS/0f8X9mcYfGqXyZwxtdSLa9QbaZhIUldFp4ZcvPVefoecYw/tKZ/EouvpuPUflE42hw0+Sa7MzeBmnYmpmJU+EWZlHewFrzPHXU6uK57qFK99kzXpqzMHsQx8NNT0P4ulzYnoF85rTbs4pOMYuHTd/rzq2fS4LDCkgUctz1J1YnuTrOiKpUeVkyPJJyZPJMxAEAQBAEAQBAEAQBAEAQBAEAQDirTDKVOxBB8jvIavQmMnFproYVXDOmjKWtsygm/ew1BmVNHpRywns69zITVHe/IEEX7C/OVs0o8FW/Jv7W/SLDj8PFFeqMrZmzKCB4iVshFwLdAcx3lXvbNI6xpU321180S5iRdHVvP9VOnwk/AqqT9dNeff8AkrvQq1NHKqnMJclu1yNBIqT3NFPHDWKbfv6F5BYBQLAbAS+xztW7ZTxnEAnhVSzkgAAG1zsCevYSkp0dGPA5K26RzgeF4hSajUQ1Q8zUUEdgNQPjEYTWtakZeJ4eVQU6XwZHhGrPUq+FUZVClGv3I1H72kJybZfIsUMcdW09bRYo0zUpjMxDEEOBa3MFbW5flLJWtTOUlDI+VadPyeYHEjSm+lRdCDpe2xHUHeRGXRk5cf8AvHVMuS5iIAgHt4IpHLrmFjqP38IJWjtFLEs1JWN86W2J8S+v3h56+co7ijeCjkaWz+X6Kf2arFFfNoh+8SAAQBfc9LSmJ0jbjoc7Vbn03B6Wc+1I8O1Pv1by5D15GdEFep5PEy5V6Nb9fx+f0a81OIQBAEAQBAEAQBAEAQBAEAQBAEAQBAEA4q0gwKsAQdwdQZDV7kxk4u1uVhwyn+E/3v8ArI5Ebf3OTv8AJfg7/h9L/wBtT5qD8zHJHsV9Pk/+n4kGL4RTcgi6MBbMlgbdCLWYeYkSxpmmPiskNN12fm0V/wCDuNqoP8yf9WH0lfRvua/3cesfB/lMjfh1bl7M+bMPllMjkkXXE4ut+Cf3RZwfCrMHqHMy+6Boq9wOZ7n0Alow1tmOXinJOMFSe/d+fNmnNDkMH7QYNlYYimCSoy1VG7L1HcTHJFp8yPQ4PLFp4ZvfZ9n+yhRF/HSYENrlN7E9Qfunrv5Si7o65OvUmtvP8lXia+1pFnWxVQwIIOn3lvvf03lZaq2a4H6PJyxe+n7PFwNVf9uvccgwvp845ZLZkvNjl7cNfcTq2IG6028iVPzFpPrmbWF7Nr5j+JBTaorUz1Iuvowjn7j0DesGn9fAt06qt7rA+RBlrRk4tboVayqLswHmbQ2kIxlLZFOhTbGuEUEUVN6j7ZrfdX99+l6pekdLY1nNcLHml7b2Xb3s+oTh1EG4pUweoRb/ABtOjkj2PHefK1Tk/FlqWMhAEAQBAEAQBAEAQBAEAQBAEAQBAEAQBAEAQBAEAQBAEAQBAMfGcEFy9FvZsdWFrox7ryPcTKWPrHQ7cXGNLlyLmXzX8/ZnyvGcRVS9F0VOZy7ML7r2JnNNyXqs9nhoYp/5Iu/sd8G4qFASobAe63boZMJ9GV4nhm3zwPoEVSLgi3nNjzW5LRo5SiKrhAMwBBqcwADex7ki1uhMJW6JlN44OT0fTz7vqWq/2awz6+zAP/EsvyBt8pZ4YPoYw/qHER/2v46nFH7LYZTfIW/mYkfDnCwQRMv6lxElV18EbFOmFACgADYAWA8gJqlRxOTk7Z1BAgCAIAgCAIAgCAIAgCAIAgCAIAgCAIAgCAIAgCAIAgCAIAgCAIBQ4xwpMSmVtCPcbmp/MdRKTgprU6OG4meCXNHbqu5+f8S4bUw7Zai/ysPdbyP5bzilBxep9Lg4jHmjcH+UVVcjYkeRtKmzSe5959kMaKlALoGp+Fu4+63qPmDOzDK412PnP6lhcM3N0flo3ZseeIAgCAIAgCAIAgCAIAgCAIAgCAIAgCAIAgCAIAgCAIAgCAIAgCAIAgCAIBBjcIlZCji6n5dCOhkSipKmaYsssclKL1PznjHDGw1TK2oOqN+IfqOYnBODg6Pp+F4mOeHMt+q7EnAOJf6eqGPunwuO3XzB1+PWTjnyysjjOH9Pj5VutUfo1KqHAZSCCLgjYzuTs+WlFxdPc7kkCAIAgCAIAgCAIAgCAIAgCAIAgCAIAgCAIAgCAIAgCAIAgCAIAgCAIAgCAVOJ8PTEIUfzB5qeRErOCkqZtgzywz5o/wDT5T/0bVzW9omXr4r/ANtvznN/by7ns/8A62Pl9l3/AB9f0fX4HCrRprTXZRYde5PmZ1RioqkeJlySyTc5bsnkmYgCAIAgCAIAgCAIAgCAIAgCAIAgCAIAgCAIAgCAIAgCAIAgCAIAgCAIAgCAIAgCAIAgCAIAgCAIAgCAIAgCAf/Z"/>
          <p:cNvSpPr>
            <a:spLocks noChangeAspect="1" noChangeArrowheads="1"/>
          </p:cNvSpPr>
          <p:nvPr/>
        </p:nvSpPr>
        <p:spPr bwMode="auto">
          <a:xfrm>
            <a:off x="2783681" y="748905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AU" sz="1350"/>
          </a:p>
        </p:txBody>
      </p:sp>
      <p:sp>
        <p:nvSpPr>
          <p:cNvPr id="40" name="AutoShape 10" descr="data:image/jpeg;base64,/9j/4AAQSkZJRgABAQAAAQABAAD/2wCEAAkGBxQREhUUExMWFhUVFRgXEhgYFxYYGRYdGBUWGhUYGBcYHCggGBslHBYcITEhJikrLi4vFyAzODM4NygtLysBCgoKDg0OGxAQGy8kICQsNC8sNCwsLCwvLCwsLCw0LCwsLCwsLSwsLCwsLCwsLCwsLCwsLCwsLCwsLCwsLCwsLP/AABEIAKgBLAMBEQACEQEDEQH/xAAbAAEAAwEBAQEAAAAAAAAAAAAAAwQFAgEGB//EAD0QAAIBAgQEAwUGBQQBBQAAAAECAAMRBBIhMQVBUWEicYETMpGhsQZCUsHR8BVygpLhFDNi0iMWU7LC8f/EABoBAQADAQEBAAAAAAAAAAAAAAABAgMEBQb/xAAzEQACAgECBAIKAQUBAQEAAAAAAQIRAyExBBJBUZHwEyIyYXGhscHR4YEFFCNC8TNSFf/aAAwDAQACEQMRAD8A/cYAgCAIAgCAIAgCAIAgCAIAgCAIAgCAIAgCAIAgCAIAgCAIAgCAIAgCAIAgCAIAgCAIAgCAIAgCAIAgCAIAgCAIAgCAIAgCAIAgCAIAgCAIAgCAIAgCAIAgCAIAgCAIAgCAIAgCAIAgCAIAgCAIAgCAIBFWxCp7zAdOp8huZDaRaMJS2RXXilI38drb3DKB5kjSV54mr4bKun0ZBieJNeyBbfiNzfyAI073/WQ59jTHw6auRSq8WdSMx942UKAbm19iPzlHNo6I8LCV0tu4xvFaiJmZgtt8ii5N9B4r/vnEptK2MXCwlKoq/i/xRwnEqxRXW7ZhfK2RdPRfzEc8qtFnw+HmcZaV2t/cnocftpUTKe/h+BN1P90lZe5lPgesHfz/AH8jVw+NR9AbHodD6dfSaKSZxzxShq9ixLGYgCAIAgCAIAgCAIAgCAIAgCAIAgCAIAgCAIAgCAIAgCAcVaoUXYgAbkmwkN0TGLk6Ssza/FSf9tf6nuB6JufW0o59jrhwq/3f8L87fUqtj6i2OfMb+4QoVu1wMw87m3eV5mjZcPjelV79b/H0KyVLk5nBdiSbfTrYbSt9zblSSpaLz8wy5zr7qnTuf0H18o3CfLtuytjadUKzJU2BJUqu3Y2lZKW6ZpiljbUZx/myHgL5w7tq98tzyFgbDpIx66s04tcrUI6Il46B7Fr9rfEScnsleF/9UUsOuKqAMGCLyuAL+QsTKLnZtN8PjdVbLAxlSiLVhmU/eWx9GGktzOPtGbxY8v8A5On2f2IeE4tnLIqDKGLC5sEB2FrH0kQk3okX4jHGCUpPWq+Jt08RXp7EOOYuflm/UTVOSPPljwz3VPz2/BrYDiC1ezDdTuJrGaZx5sEse+3cuSxgIAgCAIAgCAIAgCAIAgCAIAgCAIAgCAIAgCAIAgFHGcQCkqliw9650T+bqew+V7ykp1ojoxYHJc0tF9fh+fqY+IJY3ZyW5E2065V2Eyep3QSiqS087sjp0nOpcjtZSfpYfORT7l3KK0Ub8TygpzsSb2sq6WtoGPxuPgIW5MmuVJL3nuKotUsBUy2II8N9RtrfaS031KwnGGrjf8kfD6jHOHABWoRptqAdPjf1kRb1svljFU49UWnW4I6gj4iWM1vZl/Z+gyI2YEHNsewt9ZnjTSOri5qUlXY9w9Fqz56qkIp8CHmepEJOTtkTnHFHlxu292W6+OUME95z90cvPkJZyV0YwwycebZe8sMoIIIuDoR1liidao+YwFOoKrCkbWJBJ2sCbXnPFO9D1M0sbxp5D6QEgDNqdAbC1z5fP0m/xPMaTbo5r+Gz6+He29vTpv8AHrD01Jj63q9zS4dxlX0LAj8Qtp/MOXnt5S8ciZx5uDlHVL+Px387mvNTiEAQBAEAQBAEAQBAEAQBAEAQBAEAQBAEAQBAMriXEdciNY3szaaH8K33b6TOU+iOzBw9rnkv4+7931MenhqdHM4uNCWJJJPM7neZKKjqd7yTyVF/wcf6kOUZAWI1NreHMp0Jva97aXkXdUTyOKalp99fEsgueSj+o/8AWW1M3yrv4fsrZ3p1bMoyVD4SDezBdjoNwsrbT1NEoTx3F6r6WXZcxEAp0KhFaopO4Vk8rWNvUSifrNG0kvRxkvemW6jhRckAdTpLmSTbpGJxHjN/DS56Zv8Ar+sxlk6I7cPC162Tw/Jp8K4aKS3Ort7x/ITSEOU5OI4h5JUtkWZYzWxCxSkCTZQTcnqT9TI0Rouebrcz6vFlNRAtyouWIB3IsNN9NfjM3NWdEeGkoNvRmjTxCNsyn1H0mlpnO4SW6MnF5KL5SLK3iRlGqH7ykc1vrbv8MnUWdUObLG1ut0+vv+JvcG4lZVVjcZQdjcdwDqV7cvlN4T0PO4rh7ba38/P6m+rXFxqDtNjzWqPYAgCAIAgCAIAgCAIAgCAIAgCAIAgCAIBlcXx5UimnvMbM34Ba5/qtt0uCeV85yrRHXw2BSTnLZfP9f8MjG4IVFC3K5TdSOR/OZSimqO/FleN3ve5nY/A1imtXOoIuLWO9rnr8ZnKMq3OnDnw83s0zYSkEUKosFH7M2SpUjhcnNuUinw7FMxZKgs6HW3MHY/vtKQk3ozozY4xqUdmd8RJCqwBOV1JA1NtQbD1kzK4UuZp6WifFUyykK2UkaEcpLVopCSUk2rMvhuOKFqdZrEbFj8r8+omcZVpI682FSSnjXgdYrCnEMrKcqKPf/Fr90dO8OPM9CsMqwRalq30/Ip4GjmKuWZlsfG1rg8xblCjG6Ylmy8qcaSfZE9bhVJlsqhTbRgT+zLPHFrQzhxOWMrbsvYcsEAY3IAuep5mWV0YTUXJtHskEGNxARL2uxNkHUnYCVk6RfHBzlXTr8DrA0BSS27HVz1J3kxVIrlm8k76dPgdsgJuQL+QkhNrSzOxLZsTTUC+QMW7XH/58RM3rNHTBcuCTfXY0qi5rcmBup6dj2MvRyL1fh1LXB8eM2S4sdhf3Wtcr6jX0PaXhLoYcTgajz+Wu/wBvA2pqcIgCAIAgCAIAgCAIAgCAIAgCAIAgCAVOJYwUUzbknKg6sdh+fkDKylyqzbBieWfL4/AwFVs4J18JueZJKkk+fTlaY62elceWl5Wp3WrqguzBR3MNpbiMZSdRVkDVxUFkudRrYgAXBOp30HKRd7F+TkdyLcsZENamARU5ro3dT18jY+hkNdS0JPWHf6/vYmklTmo4UEk2A3JkN0Sk26RUSglYiqwuALIDz13I+g/XSqSlqayyTxJ41v1LrvzOgHylzCMTPpYNaze1ceGwFNTzH4m877dJmoqTtnRLLLFH0cd+pfLADkAB5AATTYwVtnGHqh1DC9jtfpyPrvITtWWlHldMjxWMWnodWPuqNWPpIcki0MUp7bdzihhWLCpV9/7ijZAfq3eEnuyZZI1yY9ur7/otyxkUataq7MtFVsuhZuvMAdpRuT2N4xxRSlke/REPBgUaoji1QnMSfvDseev1kQ0tPcvxNTUZQ9lfI0qqFlIDZSRoehl2cykotNqyjRS1MNbI6MQ5t0a+YdQNGHkRzlEtLNpu58u6a08Nv52+Z9XgMT7RA1rHZh0I3HlzHYidMXaPGy4/Ryrp0+BYljMQBAEAQBAEAQBAEAQBAEAQBAEAQD5vEVfbVPaH3RcUR25v5ty7eZmDfM7PVxx9FDk6vf8AH8fU5NZQcuZc3S4v8JFovyyq60JB5A+ckqyj/GKZcobqQbXIsP8AHrKekV0bLhJqPMtS7LmJxXYBWzGy2Oa/SQ9tSYpuSrcz6b1K9EAKysQt3Og0IJI5m9ukpblE6ZKGLJbdrsdnhea3tKjvblew+EnkvdlFxNexFIvUqYUBQLACwlkqMpNydsg4mwFJ7m3hI9SLCRP2WXwpvJGu5lYfi9RrIlMM1rc/jbl8ZmsjeiR1T4XHG5SlSLGI4dWqr/5KijogGnr+zJcJPdmcOIw436kb957hOFPls1Z1tpYMbW7a/pCg61YycTC7jBMmw3D1oNnUs5Jsb2OhI1GnL6XllDl1M555Zlyy0RfMuYJUVcTjlTQHM/3VGpJ8htKuSRrDDKXuXck4eppoAfe1LeZJJ+ZkxVIzzNTna26HHE6edCRo6+JCNwR+u0iatFsEuSVPZ7mVhuNva7JmA3YXHx0t9Jmsj6o7Z8JG6i6L1LiKVVcKGuEJK21OnK28uppo55YJY5JvuavC8UA418NQAHswHhPqNPMLNIOn8Ti4jHcX3X0/W/ib02POEAQBAEAQBAEAQBAEAQBAEAQBAKXGcT7KhUfmENvM6L8yJSbqLZvw2P0maMff/wBMCriFACqwzEBUFweWht0G8xbWyPTjCTblJabsmfCU8uXKCOd9yepO9+8nlWxmsuTm5rIOHsbMrG5RitzuRYFSfQiRHsa5UrTXVX+TvG4KnV94WPJhoYlFS3KY808Wz0KKV2w3hqXZPuOOX/Ej9/pS3DRnS4xz+tDR9UWqK+1s7jw7oh+TN36DlLr1tWYzfo/Vi9er+yLhN5YxUSrxCsaa5xspGYdQSB8ZWTpWbYoKcuXuVjxYNpSVnY9rAeZlee9jT+2cdcjpHo4aX1rtmPJRcKvwjkv2iHxCjpiVe/qWsHg1pXyC1zrz9L9P1loxS2M8mSWSuY5wuKzvUUrYobdbg3t9IUrbRM8ajGMk9yzLGRXq4+mpszqD0v8AW20q5JdTSOGclaRJTqq40IYc7EH4yU0yrjKL1VHtKiq+6oHkAPpCSQlJy3dnlaqEF9zsAN2PQQ3QjG3RzhvaFb1FCkk2A6cr95CutSZuHNUHZX+zzWoC45t9TIxeyX41f5XRFhUFPEVFAsHUMPQ6j5mQlUmi8254YyfR0aGJF9dj1Hb8xuD1Euznhpp08+Wb+Ar+0po/4lB021Gtu03i7VnmZYck3HsyeSZiAIAgCAIAgCAIAgCAIAgCAIBj/aqmXohRs1RA3leZZlcaO7+nyUcvN2TM7EKFNOwAVWFu10ZR8yPjKPSjqg2+a92vuiaSVoiwdPRm/G2YeVgF+QB9ZEV1LZJU1HtoSySpUqj2py2uim7nkSDoo667ntbyq/W0NY/41d6vb8/jxPMRxBFZRnHvZXHTQ/CxtIc0mTDDKSbrpoS18WiC7MLctb38gN5LkkVjjnJ0kYmLq1K/iKlaKm52GnM9zbpMpNy16HdjjDFpdyZ9BRpqgyoAB25zZJLY82TlN3JnUkEGKxGXRRmc+6o59z0HeVbo0hDm1bpdWVMPw+spZzVVS+rALm8t5VQlvZrPPiaUVG0vfR1icA7gj2z38gB6hdZLi31IhmjF+wi3hKQSmq5V0Av0JtqZaKpUYZJOc3KyKtgEbXLlP4l8J+IkOKZpHNOOl2vfqU1FYVRT9r4SMwYqCbDcdzKetdWbN4nj5+XXtZNVwbU2FYO1Qruptsd8oGx52kuLWu5nHNGaeNpRT86luhjBVF1a4+Y8xyl1JPYxlieN00dUqQUWUWA2HmbwlRMpOTtkVSgof2pNsqlddt73v8fjIaV2WU3y8i7jDVvahiD4Nl6nfMfL9ITsiceRpPfqfQcJcGiltLKFI6FfCw9CCJvD2UeZxCayyvvfjqW5YxEAQBAEAQBAEAQBAEAQBAEAQCvxAA03vyUn4aj6SstjXC/8iPnqVIMmQk7ZSedxpfzuLzCrVHpynyy5l8SHAYsvmR9KiGzd+485EZXo9zTLjUalHZ7EyIygKCtgLAm+w6gfrLK0Zy5W7ZxXZ8oylDcgZgTsxAuotvr1kO6LQ5ebVP4fDv8A8LhsFCjQfpLGCty5mGKkWIBHMEQR6ydpmHwvhSNeqR4Sx9mva+hPXymUIJ6nocRxMo1jW/VmwVBFiLjmOXwmpyLQp8UIChjUZCNsvMnll+9KT2uzXBblSin579CrhqeJcAs+Re6rmPpbSVSmzWcuHg6St/I0sNhwl7Ekn3mJuT6/lNEqObJJz327IlklRAMrCcVpgPma3jYjfUE3FpmprqdeThp2qXRHo4o7/wC3RYjqTb/Hzjnb2RH9vGPtzSOv4hUX36DAdVOb5f5jnfVEegg/Zmv50JaPFaTfesejaf4kqcWVlw2RdPAr4jA3f2lBgG5i/hPXb6SHHW4mkM1R5Mq0NWaHIVKmHQVBUbUGwAJuobYEA7X28/OUaV2zVTk4ckf3RLVOVlyrozWYDyPi+VvWWehSNtO3t5ov/ZqpdXF92Ljycm1u3hv6y+J6M5eOjUov3V4f9NqanCIAgCAIAgCAIAgCAIAgCAIAgHjLcEHY6GCU61R8lVb2df2dyW2YdbLdKnwFj38pzPSVHsx9fFz9P3qvui3YXvYXO/eWM1oqM5n9vUNMH/xoL1CD7x/Dfp+hmd8zrodFeigpvd7e73np9mCUQ5ShDFQTY2s2x39NZPq7Ij/JXNLVPr8i6WuVA5nftuT+XrLGCVJtnmM0Ugbnwr5toPreHsTj1afnQ4wDj2SAfdGU+a6H6SI7FsyfpG3118SeWKFfD4exzv4n5dEHRR+e8ql1Zec7XLHRfX4lkmWKJUZ3E8c1NlVFDFgdNSdLchM5Sa2OnBhjNNydUUMWmKqDVSq9AVXy3N5R87N8b4aD0dvx+x4MViKpNKwB2c2tbrc8vSLnLQl48GNKfgWcHgET3V9q/Nj7i/v1PlLRiltqY5M05e0+VfNmh/piffqtfollA/P4ky/K+rOb0qXsx8QWZd7sOoHiHmo39PhJ1RNRlto/l5+PieZadXkr9diR+YjSQ/yY9rRSxHAlOtJijcgTp8dxM3iXQ3hxslpkVohw/EXot7OuD2bn5/8AIfOQpuLqRpLBDJHnxefwa9Zly3YjLvc7aagzV1WpxxUualuQO5qhVW6+0uTfQhBv5XuB/VK3ZdJY25PWvr5+hq8BXx1SNhkQf0gk/wDzE1x7s4uMfqwT31fj/wANmanCIAgCAIAgCAIAgCAIAgCAIAgCAZPGMIAwqga2CP8Ayk6H0Y/AnpM5x/2O3hcrr0b23Xx/a+ZmYvDGouUPlB3tuR07TNq0dcMihK2rIeFYQ0qeU2uSS1vl8pWEaRpnyLJO1sQYvCJWYjIwbQFyCALHkL+I27SHFS6F4ZZYktdO3nYtU1yFEuTl0BO9iptf+35Sy00MpPnTl38/cs879Nu0sZVpR4FAvYAXNzbmepgm31MzDYqtUYlEU0wxAJuLgHkf8TNSk3odU8eHHFKTdmpNDlKuOxopDqx91Ruf8SspUa4sTn7l1Zxh0dDc2as415BQOV+Si/qTIVr4kzcZLTSK+f7Z6xdQzVQrBQWGUmwyi+x3PeNepCUW0sdq9CLDcJD07u7ZqniexsNdbW20vzkKFrUvPinGdRSpbFk0qg0V0sNrofyYD5S1MyUsctWn4/oBav4qf9rj/wCxj1iW8fZ/L8HNbEPTF2S46ob28wQIba3RMYwnpF+IxFVDbOjA8mym4/rTb4w2upEIS/0f8X9mcYfGqXyZwxtdSLa9QbaZhIUldFp4ZcvPVefoecYw/tKZ/EouvpuPUflE42hw0+Sa7MzeBmnYmpmJU+EWZlHewFrzPHXU6uK57qFK99kzXpqzMHsQx8NNT0P4ulzYnoF85rTbs4pOMYuHTd/rzq2fS4LDCkgUctz1J1YnuTrOiKpUeVkyPJJyZPJMxAEAQBAEAQBAEAQBAEAQBAEAQDirTDKVOxBB8jvIavQmMnFproYVXDOmjKWtsygm/ew1BmVNHpRywns69zITVHe/IEEX7C/OVs0o8FW/Jv7W/SLDj8PFFeqMrZmzKCB4iVshFwLdAcx3lXvbNI6xpU321180S5iRdHVvP9VOnwk/AqqT9dNeff8AkrvQq1NHKqnMJclu1yNBIqT3NFPHDWKbfv6F5BYBQLAbAS+xztW7ZTxnEAnhVSzkgAAG1zsCevYSkp0dGPA5K26RzgeF4hSajUQ1Q8zUUEdgNQPjEYTWtakZeJ4eVQU6XwZHhGrPUq+FUZVClGv3I1H72kJybZfIsUMcdW09bRYo0zUpjMxDEEOBa3MFbW5flLJWtTOUlDI+VadPyeYHEjSm+lRdCDpe2xHUHeRGXRk5cf8AvHVMuS5iIAgHt4IpHLrmFjqP38IJWjtFLEs1JWN86W2J8S+v3h56+co7ijeCjkaWz+X6Kf2arFFfNoh+8SAAQBfc9LSmJ0jbjoc7Vbn03B6Wc+1I8O1Pv1by5D15GdEFep5PEy5V6Nb9fx+f0a81OIQBAEAQBAEAQBAEAQBAEAQBAEAQBAEA4q0gwKsAQdwdQZDV7kxk4u1uVhwyn+E/3v8ArI5Ebf3OTv8AJfg7/h9L/wBtT5qD8zHJHsV9Pk/+n4kGL4RTcgi6MBbMlgbdCLWYeYkSxpmmPiskNN12fm0V/wCDuNqoP8yf9WH0lfRvua/3cesfB/lMjfh1bl7M+bMPllMjkkXXE4ut+Cf3RZwfCrMHqHMy+6Boq9wOZ7n0Alow1tmOXinJOMFSe/d+fNmnNDkMH7QYNlYYimCSoy1VG7L1HcTHJFp8yPQ4PLFp4ZvfZ9n+yhRF/HSYENrlN7E9Qfunrv5Si7o65OvUmtvP8lXia+1pFnWxVQwIIOn3lvvf03lZaq2a4H6PJyxe+n7PFwNVf9uvccgwvp845ZLZkvNjl7cNfcTq2IG6028iVPzFpPrmbWF7Nr5j+JBTaorUz1Iuvowjn7j0DesGn9fAt06qt7rA+RBlrRk4tboVayqLswHmbQ2kIxlLZFOhTbGuEUEUVN6j7ZrfdX99+l6pekdLY1nNcLHml7b2Xb3s+oTh1EG4pUweoRb/ABtOjkj2PHefK1Tk/FlqWMhAEAQBAEAQBAEAQBAEAQBAEAQBAEAQBAEAQBAEAQBAEAQBAMfGcEFy9FvZsdWFrox7ryPcTKWPrHQ7cXGNLlyLmXzX8/ZnyvGcRVS9F0VOZy7ML7r2JnNNyXqs9nhoYp/5Iu/sd8G4qFASobAe63boZMJ9GV4nhm3zwPoEVSLgi3nNjzW5LRo5SiKrhAMwBBqcwADex7ki1uhMJW6JlN44OT0fTz7vqWq/2awz6+zAP/EsvyBt8pZ4YPoYw/qHER/2v46nFH7LYZTfIW/mYkfDnCwQRMv6lxElV18EbFOmFACgADYAWA8gJqlRxOTk7Z1BAgCAIAgCAIAgCAIAgCAIAgCAIAgCAIAgCAIAgCAIAgCAIAgCAIBQ4xwpMSmVtCPcbmp/MdRKTgprU6OG4meCXNHbqu5+f8S4bUw7Zai/ysPdbyP5bzilBxep9Lg4jHmjcH+UVVcjYkeRtKmzSe5959kMaKlALoGp+Fu4+63qPmDOzDK412PnP6lhcM3N0flo3ZseeIAgCAIAgCAIAgCAIAgCAIAgCAIAgCAIAgCAIAgCAIAgCAIAgCAIAgCAIBBjcIlZCji6n5dCOhkSipKmaYsssclKL1PznjHDGw1TK2oOqN+IfqOYnBODg6Pp+F4mOeHMt+q7EnAOJf6eqGPunwuO3XzB1+PWTjnyysjjOH9Pj5VutUfo1KqHAZSCCLgjYzuTs+WlFxdPc7kkCAIAgCAIAgCAIAgCAIAgCAIAgCAIAgCAIAgCAIAgCAIAgCAIAgCAIAgCAVOJ8PTEIUfzB5qeRErOCkqZtgzywz5o/wDT5T/0bVzW9omXr4r/ANtvznN/by7ns/8A62Pl9l3/AB9f0fX4HCrRprTXZRYde5PmZ1RioqkeJlySyTc5bsnkmYgCAIAgCAIAgCAIAgCAIAgCAIAgCAIAgCAIAgCAIAgCAIAgCAIAgCAIAgCAIAgCAIAgCAIAgCAIAgCAIAgCAf/Z"/>
          <p:cNvSpPr>
            <a:spLocks noChangeAspect="1" noChangeArrowheads="1"/>
          </p:cNvSpPr>
          <p:nvPr/>
        </p:nvSpPr>
        <p:spPr bwMode="auto">
          <a:xfrm>
            <a:off x="2897981" y="863205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AU" sz="1350"/>
          </a:p>
        </p:txBody>
      </p:sp>
      <p:sp>
        <p:nvSpPr>
          <p:cNvPr id="41" name="AutoShape 12" descr="data:image/jpeg;base64,/9j/4AAQSkZJRgABAQAAAQABAAD/2wCEAAkGBxQREhUUExMWFhUVFRgXEhgYFxYYGRYdGBUWGhUYGBcYHCggGBslHBYcITEhJikrLi4vFyAzODM4NygtLysBCgoKDg0OGxAQGy8kICQsNC8sNCwsLCwvLCwsLCw0LCwsLCwsLSwsLCwsLCwsLCwsLCwsLCwsLCwsLCwsLCwsLP/AABEIAKgBLAMBEQACEQEDEQH/xAAbAAEAAwEBAQEAAAAAAAAAAAAAAwQFAgEGB//EAD0QAAIBAgQEAwUGBQQBBQAAAAECAAMRBBIhMQVBUWEicYETMpGhsQZCUsHR8BVygpLhFDNi0iMWU7LC8f/EABoBAQADAQEBAAAAAAAAAAAAAAABAgMEBQb/xAAzEQACAgECBAIKAQUBAQEAAAAAAQIRAyExBBJBUZHwEyIyYXGhscHR4YEFFCNC8TNSFf/aAAwDAQACEQMRAD8A/cYAgCAIAgCAIAgCAIAgCAIAgCAIAgCAIAgCAIAgCAIAgCAIAgCAIAgCAIAgCAIAgCAIAgCAIAgCAIAgCAIAgCAIAgCAIAgCAIAgCAIAgCAIAgCAIAgCAIAgCAIAgCAIAgCAIAgCAIAgCAIAgCAIAgCAIBFWxCp7zAdOp8huZDaRaMJS2RXXilI38drb3DKB5kjSV54mr4bKun0ZBieJNeyBbfiNzfyAI073/WQ59jTHw6auRSq8WdSMx942UKAbm19iPzlHNo6I8LCV0tu4xvFaiJmZgtt8ii5N9B4r/vnEptK2MXCwlKoq/i/xRwnEqxRXW7ZhfK2RdPRfzEc8qtFnw+HmcZaV2t/cnocftpUTKe/h+BN1P90lZe5lPgesHfz/AH8jVw+NR9AbHodD6dfSaKSZxzxShq9ixLGYgCAIAgCAIAgCAIAgCAIAgCAIAgCAIAgCAIAgCAIAgCAcVaoUXYgAbkmwkN0TGLk6Ssza/FSf9tf6nuB6JufW0o59jrhwq/3f8L87fUqtj6i2OfMb+4QoVu1wMw87m3eV5mjZcPjelV79b/H0KyVLk5nBdiSbfTrYbSt9zblSSpaLz8wy5zr7qnTuf0H18o3CfLtuytjadUKzJU2BJUqu3Y2lZKW6ZpiljbUZx/myHgL5w7tq98tzyFgbDpIx66s04tcrUI6Il46B7Fr9rfEScnsleF/9UUsOuKqAMGCLyuAL+QsTKLnZtN8PjdVbLAxlSiLVhmU/eWx9GGktzOPtGbxY8v8A5On2f2IeE4tnLIqDKGLC5sEB2FrH0kQk3okX4jHGCUpPWq+Jt08RXp7EOOYuflm/UTVOSPPljwz3VPz2/BrYDiC1ezDdTuJrGaZx5sEse+3cuSxgIAgCAIAgCAIAgCAIAgCAIAgCAIAgCAIAgCAIAgFHGcQCkqliw9650T+bqew+V7ykp1ojoxYHJc0tF9fh+fqY+IJY3ZyW5E2065V2Eyep3QSiqS087sjp0nOpcjtZSfpYfORT7l3KK0Ub8TygpzsSb2sq6WtoGPxuPgIW5MmuVJL3nuKotUsBUy2II8N9RtrfaS031KwnGGrjf8kfD6jHOHABWoRptqAdPjf1kRb1svljFU49UWnW4I6gj4iWM1vZl/Z+gyI2YEHNsewt9ZnjTSOri5qUlXY9w9Fqz56qkIp8CHmepEJOTtkTnHFHlxu292W6+OUME95z90cvPkJZyV0YwwycebZe8sMoIIIuDoR1liidao+YwFOoKrCkbWJBJ2sCbXnPFO9D1M0sbxp5D6QEgDNqdAbC1z5fP0m/xPMaTbo5r+Gz6+He29vTpv8AHrD01Jj63q9zS4dxlX0LAj8Qtp/MOXnt5S8ciZx5uDlHVL+Px387mvNTiEAQBAEAQBAEAQBAEAQBAEAQBAEAQBAEAQBAMriXEdciNY3szaaH8K33b6TOU+iOzBw9rnkv4+7931MenhqdHM4uNCWJJJPM7neZKKjqd7yTyVF/wcf6kOUZAWI1NreHMp0Jva97aXkXdUTyOKalp99fEsgueSj+o/8AWW1M3yrv4fsrZ3p1bMoyVD4SDezBdjoNwsrbT1NEoTx3F6r6WXZcxEAp0KhFaopO4Vk8rWNvUSifrNG0kvRxkvemW6jhRckAdTpLmSTbpGJxHjN/DS56Zv8Ar+sxlk6I7cPC162Tw/Jp8K4aKS3Ort7x/ITSEOU5OI4h5JUtkWZYzWxCxSkCTZQTcnqT9TI0Rouebrcz6vFlNRAtyouWIB3IsNN9NfjM3NWdEeGkoNvRmjTxCNsyn1H0mlpnO4SW6MnF5KL5SLK3iRlGqH7ykc1vrbv8MnUWdUObLG1ut0+vv+JvcG4lZVVjcZQdjcdwDqV7cvlN4T0PO4rh7ba38/P6m+rXFxqDtNjzWqPYAgCAIAgCAIAgCAIAgCAIAgCAIAgCAIBlcXx5UimnvMbM34Ba5/qtt0uCeV85yrRHXw2BSTnLZfP9f8MjG4IVFC3K5TdSOR/OZSimqO/FleN3ve5nY/A1imtXOoIuLWO9rnr8ZnKMq3OnDnw83s0zYSkEUKosFH7M2SpUjhcnNuUinw7FMxZKgs6HW3MHY/vtKQk3ozozY4xqUdmd8RJCqwBOV1JA1NtQbD1kzK4UuZp6WifFUyykK2UkaEcpLVopCSUk2rMvhuOKFqdZrEbFj8r8+omcZVpI682FSSnjXgdYrCnEMrKcqKPf/Fr90dO8OPM9CsMqwRalq30/Ip4GjmKuWZlsfG1rg8xblCjG6Ylmy8qcaSfZE9bhVJlsqhTbRgT+zLPHFrQzhxOWMrbsvYcsEAY3IAuep5mWV0YTUXJtHskEGNxARL2uxNkHUnYCVk6RfHBzlXTr8DrA0BSS27HVz1J3kxVIrlm8k76dPgdsgJuQL+QkhNrSzOxLZsTTUC+QMW7XH/58RM3rNHTBcuCTfXY0qi5rcmBup6dj2MvRyL1fh1LXB8eM2S4sdhf3Wtcr6jX0PaXhLoYcTgajz+Wu/wBvA2pqcIgCAIAgCAIAgCAIAgCAIAgCAIAgCAVOJYwUUzbknKg6sdh+fkDKylyqzbBieWfL4/AwFVs4J18JueZJKkk+fTlaY62elceWl5Wp3WrqguzBR3MNpbiMZSdRVkDVxUFkudRrYgAXBOp30HKRd7F+TkdyLcsZENamARU5ro3dT18jY+hkNdS0JPWHf6/vYmklTmo4UEk2A3JkN0Sk26RUSglYiqwuALIDz13I+g/XSqSlqayyTxJ41v1LrvzOgHylzCMTPpYNaze1ceGwFNTzH4m877dJmoqTtnRLLLFH0cd+pfLADkAB5AATTYwVtnGHqh1DC9jtfpyPrvITtWWlHldMjxWMWnodWPuqNWPpIcki0MUp7bdzihhWLCpV9/7ijZAfq3eEnuyZZI1yY9ur7/otyxkUataq7MtFVsuhZuvMAdpRuT2N4xxRSlke/REPBgUaoji1QnMSfvDseev1kQ0tPcvxNTUZQ9lfI0qqFlIDZSRoehl2cykotNqyjRS1MNbI6MQ5t0a+YdQNGHkRzlEtLNpu58u6a08Nv52+Z9XgMT7RA1rHZh0I3HlzHYidMXaPGy4/Ryrp0+BYljMQBAEAQBAEAQBAEAQBAEAQBAEAQD5vEVfbVPaH3RcUR25v5ty7eZmDfM7PVxx9FDk6vf8AH8fU5NZQcuZc3S4v8JFovyyq60JB5A+ckqyj/GKZcobqQbXIsP8AHrKekV0bLhJqPMtS7LmJxXYBWzGy2Oa/SQ9tSYpuSrcz6b1K9EAKysQt3Og0IJI5m9ukpblE6ZKGLJbdrsdnhea3tKjvblew+EnkvdlFxNexFIvUqYUBQLACwlkqMpNydsg4mwFJ7m3hI9SLCRP2WXwpvJGu5lYfi9RrIlMM1rc/jbl8ZmsjeiR1T4XHG5SlSLGI4dWqr/5KijogGnr+zJcJPdmcOIw436kb957hOFPls1Z1tpYMbW7a/pCg61YycTC7jBMmw3D1oNnUs5Jsb2OhI1GnL6XllDl1M555Zlyy0RfMuYJUVcTjlTQHM/3VGpJ8htKuSRrDDKXuXck4eppoAfe1LeZJJ+ZkxVIzzNTna26HHE6edCRo6+JCNwR+u0iatFsEuSVPZ7mVhuNva7JmA3YXHx0t9Jmsj6o7Z8JG6i6L1LiKVVcKGuEJK21OnK28uppo55YJY5JvuavC8UA418NQAHswHhPqNPMLNIOn8Ti4jHcX3X0/W/ib02POEAQBAEAQBAEAQBAEAQBAEAQBAKXGcT7KhUfmENvM6L8yJSbqLZvw2P0maMff/wBMCriFACqwzEBUFweWht0G8xbWyPTjCTblJabsmfCU8uXKCOd9yepO9+8nlWxmsuTm5rIOHsbMrG5RitzuRYFSfQiRHsa5UrTXVX+TvG4KnV94WPJhoYlFS3KY808Wz0KKV2w3hqXZPuOOX/Ej9/pS3DRnS4xz+tDR9UWqK+1s7jw7oh+TN36DlLr1tWYzfo/Vi9er+yLhN5YxUSrxCsaa5xspGYdQSB8ZWTpWbYoKcuXuVjxYNpSVnY9rAeZlee9jT+2cdcjpHo4aX1rtmPJRcKvwjkv2iHxCjpiVe/qWsHg1pXyC1zrz9L9P1loxS2M8mSWSuY5wuKzvUUrYobdbg3t9IUrbRM8ajGMk9yzLGRXq4+mpszqD0v8AW20q5JdTSOGclaRJTqq40IYc7EH4yU0yrjKL1VHtKiq+6oHkAPpCSQlJy3dnlaqEF9zsAN2PQQ3QjG3RzhvaFb1FCkk2A6cr95CutSZuHNUHZX+zzWoC45t9TIxeyX41f5XRFhUFPEVFAsHUMPQ6j5mQlUmi8254YyfR0aGJF9dj1Hb8xuD1Euznhpp08+Wb+Ar+0po/4lB021Gtu03i7VnmZYck3HsyeSZiAIAgCAIAgCAIAgCAIAgCAIBj/aqmXohRs1RA3leZZlcaO7+nyUcvN2TM7EKFNOwAVWFu10ZR8yPjKPSjqg2+a92vuiaSVoiwdPRm/G2YeVgF+QB9ZEV1LZJU1HtoSySpUqj2py2uim7nkSDoo667ntbyq/W0NY/41d6vb8/jxPMRxBFZRnHvZXHTQ/CxtIc0mTDDKSbrpoS18WiC7MLctb38gN5LkkVjjnJ0kYmLq1K/iKlaKm52GnM9zbpMpNy16HdjjDFpdyZ9BRpqgyoAB25zZJLY82TlN3JnUkEGKxGXRRmc+6o59z0HeVbo0hDm1bpdWVMPw+spZzVVS+rALm8t5VQlvZrPPiaUVG0vfR1icA7gj2z38gB6hdZLi31IhmjF+wi3hKQSmq5V0Av0JtqZaKpUYZJOc3KyKtgEbXLlP4l8J+IkOKZpHNOOl2vfqU1FYVRT9r4SMwYqCbDcdzKetdWbN4nj5+XXtZNVwbU2FYO1Qruptsd8oGx52kuLWu5nHNGaeNpRT86luhjBVF1a4+Y8xyl1JPYxlieN00dUqQUWUWA2HmbwlRMpOTtkVSgof2pNsqlddt73v8fjIaV2WU3y8i7jDVvahiD4Nl6nfMfL9ITsiceRpPfqfQcJcGiltLKFI6FfCw9CCJvD2UeZxCayyvvfjqW5YxEAQBAEAQBAEAQBAEAQBAEAQCvxAA03vyUn4aj6SstjXC/8iPnqVIMmQk7ZSedxpfzuLzCrVHpynyy5l8SHAYsvmR9KiGzd+485EZXo9zTLjUalHZ7EyIygKCtgLAm+w6gfrLK0Zy5W7ZxXZ8oylDcgZgTsxAuotvr1kO6LQ5ebVP4fDv8A8LhsFCjQfpLGCty5mGKkWIBHMEQR6ydpmHwvhSNeqR4Sx9mva+hPXymUIJ6nocRxMo1jW/VmwVBFiLjmOXwmpyLQp8UIChjUZCNsvMnll+9KT2uzXBblSin579CrhqeJcAs+Re6rmPpbSVSmzWcuHg6St/I0sNhwl7Ekn3mJuT6/lNEqObJJz327IlklRAMrCcVpgPma3jYjfUE3FpmprqdeThp2qXRHo4o7/wC3RYjqTb/Hzjnb2RH9vGPtzSOv4hUX36DAdVOb5f5jnfVEegg/Zmv50JaPFaTfesejaf4kqcWVlw2RdPAr4jA3f2lBgG5i/hPXb6SHHW4mkM1R5Mq0NWaHIVKmHQVBUbUGwAJuobYEA7X28/OUaV2zVTk4ckf3RLVOVlyrozWYDyPi+VvWWehSNtO3t5ov/ZqpdXF92Ljycm1u3hv6y+J6M5eOjUov3V4f9NqanCIAgCAIAgCAIAgCAIAgCAIAgHjLcEHY6GCU61R8lVb2df2dyW2YdbLdKnwFj38pzPSVHsx9fFz9P3qvui3YXvYXO/eWM1oqM5n9vUNMH/xoL1CD7x/Dfp+hmd8zrodFeigpvd7e73np9mCUQ5ShDFQTY2s2x39NZPq7Ij/JXNLVPr8i6WuVA5nftuT+XrLGCVJtnmM0Ugbnwr5toPreHsTj1afnQ4wDj2SAfdGU+a6H6SI7FsyfpG3118SeWKFfD4exzv4n5dEHRR+e8ql1Zec7XLHRfX4lkmWKJUZ3E8c1NlVFDFgdNSdLchM5Sa2OnBhjNNydUUMWmKqDVSq9AVXy3N5R87N8b4aD0dvx+x4MViKpNKwB2c2tbrc8vSLnLQl48GNKfgWcHgET3V9q/Nj7i/v1PlLRiltqY5M05e0+VfNmh/piffqtfollA/P4ky/K+rOb0qXsx8QWZd7sOoHiHmo39PhJ1RNRlto/l5+PieZadXkr9diR+YjSQ/yY9rRSxHAlOtJijcgTp8dxM3iXQ3hxslpkVohw/EXot7OuD2bn5/8AIfOQpuLqRpLBDJHnxefwa9Zly3YjLvc7aagzV1WpxxUualuQO5qhVW6+0uTfQhBv5XuB/VK3ZdJY25PWvr5+hq8BXx1SNhkQf0gk/wDzE1x7s4uMfqwT31fj/wANmanCIAgCAIAgCAIAgCAIAgCAIAgCAZPGMIAwqga2CP8Ayk6H0Y/AnpM5x/2O3hcrr0b23Xx/a+ZmYvDGouUPlB3tuR07TNq0dcMihK2rIeFYQ0qeU2uSS1vl8pWEaRpnyLJO1sQYvCJWYjIwbQFyCALHkL+I27SHFS6F4ZZYktdO3nYtU1yFEuTl0BO9iptf+35Sy00MpPnTl38/cs879Nu0sZVpR4FAvYAXNzbmepgm31MzDYqtUYlEU0wxAJuLgHkf8TNSk3odU8eHHFKTdmpNDlKuOxopDqx91Ruf8SspUa4sTn7l1Zxh0dDc2as415BQOV+Si/qTIVr4kzcZLTSK+f7Z6xdQzVQrBQWGUmwyi+x3PeNepCUW0sdq9CLDcJD07u7ZqniexsNdbW20vzkKFrUvPinGdRSpbFk0qg0V0sNrofyYD5S1MyUsctWn4/oBav4qf9rj/wCxj1iW8fZ/L8HNbEPTF2S46ob28wQIba3RMYwnpF+IxFVDbOjA8mym4/rTb4w2upEIS/0f8X9mcYfGqXyZwxtdSLa9QbaZhIUldFp4ZcvPVefoecYw/tKZ/EouvpuPUflE42hw0+Sa7MzeBmnYmpmJU+EWZlHewFrzPHXU6uK57qFK99kzXpqzMHsQx8NNT0P4ulzYnoF85rTbs4pOMYuHTd/rzq2fS4LDCkgUctz1J1YnuTrOiKpUeVkyPJJyZPJMxAEAQBAEAQBAEAQBAEAQBAEAQDirTDKVOxBB8jvIavQmMnFproYVXDOmjKWtsygm/ew1BmVNHpRywns69zITVHe/IEEX7C/OVs0o8FW/Jv7W/SLDj8PFFeqMrZmzKCB4iVshFwLdAcx3lXvbNI6xpU321180S5iRdHVvP9VOnwk/AqqT9dNeff8AkrvQq1NHKqnMJclu1yNBIqT3NFPHDWKbfv6F5BYBQLAbAS+xztW7ZTxnEAnhVSzkgAAG1zsCevYSkp0dGPA5K26RzgeF4hSajUQ1Q8zUUEdgNQPjEYTWtakZeJ4eVQU6XwZHhGrPUq+FUZVClGv3I1H72kJybZfIsUMcdW09bRYo0zUpjMxDEEOBa3MFbW5flLJWtTOUlDI+VadPyeYHEjSm+lRdCDpe2xHUHeRGXRk5cf8AvHVMuS5iIAgHt4IpHLrmFjqP38IJWjtFLEs1JWN86W2J8S+v3h56+co7ijeCjkaWz+X6Kf2arFFfNoh+8SAAQBfc9LSmJ0jbjoc7Vbn03B6Wc+1I8O1Pv1by5D15GdEFep5PEy5V6Nb9fx+f0a81OIQBAEAQBAEAQBAEAQBAEAQBAEAQBAEA4q0gwKsAQdwdQZDV7kxk4u1uVhwyn+E/3v8ArI5Ebf3OTv8AJfg7/h9L/wBtT5qD8zHJHsV9Pk/+n4kGL4RTcgi6MBbMlgbdCLWYeYkSxpmmPiskNN12fm0V/wCDuNqoP8yf9WH0lfRvua/3cesfB/lMjfh1bl7M+bMPllMjkkXXE4ut+Cf3RZwfCrMHqHMy+6Boq9wOZ7n0Alow1tmOXinJOMFSe/d+fNmnNDkMH7QYNlYYimCSoy1VG7L1HcTHJFp8yPQ4PLFp4ZvfZ9n+yhRF/HSYENrlN7E9Qfunrv5Si7o65OvUmtvP8lXia+1pFnWxVQwIIOn3lvvf03lZaq2a4H6PJyxe+n7PFwNVf9uvccgwvp845ZLZkvNjl7cNfcTq2IG6028iVPzFpPrmbWF7Nr5j+JBTaorUz1Iuvowjn7j0DesGn9fAt06qt7rA+RBlrRk4tboVayqLswHmbQ2kIxlLZFOhTbGuEUEUVN6j7ZrfdX99+l6pekdLY1nNcLHml7b2Xb3s+oTh1EG4pUweoRb/ABtOjkj2PHefK1Tk/FlqWMhAEAQBAEAQBAEAQBAEAQBAEAQBAEAQBAEAQBAEAQBAEAQBAMfGcEFy9FvZsdWFrox7ryPcTKWPrHQ7cXGNLlyLmXzX8/ZnyvGcRVS9F0VOZy7ML7r2JnNNyXqs9nhoYp/5Iu/sd8G4qFASobAe63boZMJ9GV4nhm3zwPoEVSLgi3nNjzW5LRo5SiKrhAMwBBqcwADex7ki1uhMJW6JlN44OT0fTz7vqWq/2awz6+zAP/EsvyBt8pZ4YPoYw/qHER/2v46nFH7LYZTfIW/mYkfDnCwQRMv6lxElV18EbFOmFACgADYAWA8gJqlRxOTk7Z1BAgCAIAgCAIAgCAIAgCAIAgCAIAgCAIAgCAIAgCAIAgCAIAgCAIBQ4xwpMSmVtCPcbmp/MdRKTgprU6OG4meCXNHbqu5+f8S4bUw7Zai/ysPdbyP5bzilBxep9Lg4jHmjcH+UVVcjYkeRtKmzSe5959kMaKlALoGp+Fu4+63qPmDOzDK412PnP6lhcM3N0flo3ZseeIAgCAIAgCAIAgCAIAgCAIAgCAIAgCAIAgCAIAgCAIAgCAIAgCAIAgCAIBBjcIlZCji6n5dCOhkSipKmaYsssclKL1PznjHDGw1TK2oOqN+IfqOYnBODg6Pp+F4mOeHMt+q7EnAOJf6eqGPunwuO3XzB1+PWTjnyysjjOH9Pj5VutUfo1KqHAZSCCLgjYzuTs+WlFxdPc7kkCAIAgCAIAgCAIAgCAIAgCAIAgCAIAgCAIAgCAIAgCAIAgCAIAgCAIAgCAVOJ8PTEIUfzB5qeRErOCkqZtgzywz5o/wDT5T/0bVzW9omXr4r/ANtvznN/by7ns/8A62Pl9l3/AB9f0fX4HCrRprTXZRYde5PmZ1RioqkeJlySyTc5bsnkmYgCAIAgCAIAgCAIAgCAIAgCAIAgCAIAgCAIAgCAIAgCAIAgCAIAgCAIAgCAIAgCAIAgCAIAgCAIAgCAIAgCAf/Z"/>
          <p:cNvSpPr>
            <a:spLocks noChangeAspect="1" noChangeArrowheads="1"/>
          </p:cNvSpPr>
          <p:nvPr/>
        </p:nvSpPr>
        <p:spPr bwMode="auto">
          <a:xfrm>
            <a:off x="3012281" y="977505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AU" sz="1350"/>
          </a:p>
        </p:txBody>
      </p:sp>
      <p:sp>
        <p:nvSpPr>
          <p:cNvPr id="42" name="AutoShape 14" descr="data:image/jpeg;base64,/9j/4AAQSkZJRgABAQAAAQABAAD/2wCEAAkGBxQREhUUExMWFhUVFRgXEhgYFxYYGRYdGBUWGhUYGBcYHCggGBslHBYcITEhJikrLi4vFyAzODM4NygtLysBCgoKDg0OGxAQGy8kICQsNC8sNCwsLCwvLCwsLCw0LCwsLCwsLSwsLCwsLCwsLCwsLCwsLCwsLCwsLCwsLCwsLP/AABEIAKgBLAMBEQACEQEDEQH/xAAbAAEAAwEBAQEAAAAAAAAAAAAAAwQFAgEGB//EAD0QAAIBAgQEAwUGBQQBBQAAAAECAAMRBBIhMQVBUWEicYETMpGhsQZCUsHR8BVygpLhFDNi0iMWU7LC8f/EABoBAQADAQEBAAAAAAAAAAAAAAABAgMEBQb/xAAzEQACAgECBAIKAQUBAQEAAAAAAQIRAyExBBJBUZHwEyIyYXGhscHR4YEFFCNC8TNSFf/aAAwDAQACEQMRAD8A/cYAgCAIAgCAIAgCAIAgCAIAgCAIAgCAIAgCAIAgCAIAgCAIAgCAIAgCAIAgCAIAgCAIAgCAIAgCAIAgCAIAgCAIAgCAIAgCAIAgCAIAgCAIAgCAIAgCAIAgCAIAgCAIAgCAIAgCAIAgCAIAgCAIAgCAIBFWxCp7zAdOp8huZDaRaMJS2RXXilI38drb3DKB5kjSV54mr4bKun0ZBieJNeyBbfiNzfyAI073/WQ59jTHw6auRSq8WdSMx942UKAbm19iPzlHNo6I8LCV0tu4xvFaiJmZgtt8ii5N9B4r/vnEptK2MXCwlKoq/i/xRwnEqxRXW7ZhfK2RdPRfzEc8qtFnw+HmcZaV2t/cnocftpUTKe/h+BN1P90lZe5lPgesHfz/AH8jVw+NR9AbHodD6dfSaKSZxzxShq9ixLGYgCAIAgCAIAgCAIAgCAIAgCAIAgCAIAgCAIAgCAIAgCAcVaoUXYgAbkmwkN0TGLk6Ssza/FSf9tf6nuB6JufW0o59jrhwq/3f8L87fUqtj6i2OfMb+4QoVu1wMw87m3eV5mjZcPjelV79b/H0KyVLk5nBdiSbfTrYbSt9zblSSpaLz8wy5zr7qnTuf0H18o3CfLtuytjadUKzJU2BJUqu3Y2lZKW6ZpiljbUZx/myHgL5w7tq98tzyFgbDpIx66s04tcrUI6Il46B7Fr9rfEScnsleF/9UUsOuKqAMGCLyuAL+QsTKLnZtN8PjdVbLAxlSiLVhmU/eWx9GGktzOPtGbxY8v8A5On2f2IeE4tnLIqDKGLC5sEB2FrH0kQk3okX4jHGCUpPWq+Jt08RXp7EOOYuflm/UTVOSPPljwz3VPz2/BrYDiC1ezDdTuJrGaZx5sEse+3cuSxgIAgCAIAgCAIAgCAIAgCAIAgCAIAgCAIAgCAIAgFHGcQCkqliw9650T+bqew+V7ykp1ojoxYHJc0tF9fh+fqY+IJY3ZyW5E2065V2Eyep3QSiqS087sjp0nOpcjtZSfpYfORT7l3KK0Ub8TygpzsSb2sq6WtoGPxuPgIW5MmuVJL3nuKotUsBUy2II8N9RtrfaS031KwnGGrjf8kfD6jHOHABWoRptqAdPjf1kRb1svljFU49UWnW4I6gj4iWM1vZl/Z+gyI2YEHNsewt9ZnjTSOri5qUlXY9w9Fqz56qkIp8CHmepEJOTtkTnHFHlxu292W6+OUME95z90cvPkJZyV0YwwycebZe8sMoIIIuDoR1liidao+YwFOoKrCkbWJBJ2sCbXnPFO9D1M0sbxp5D6QEgDNqdAbC1z5fP0m/xPMaTbo5r+Gz6+He29vTpv8AHrD01Jj63q9zS4dxlX0LAj8Qtp/MOXnt5S8ciZx5uDlHVL+Px387mvNTiEAQBAEAQBAEAQBAEAQBAEAQBAEAQBAEAQBAMriXEdciNY3szaaH8K33b6TOU+iOzBw9rnkv4+7931MenhqdHM4uNCWJJJPM7neZKKjqd7yTyVF/wcf6kOUZAWI1NreHMp0Jva97aXkXdUTyOKalp99fEsgueSj+o/8AWW1M3yrv4fsrZ3p1bMoyVD4SDezBdjoNwsrbT1NEoTx3F6r6WXZcxEAp0KhFaopO4Vk8rWNvUSifrNG0kvRxkvemW6jhRckAdTpLmSTbpGJxHjN/DS56Zv8Ar+sxlk6I7cPC162Tw/Jp8K4aKS3Ort7x/ITSEOU5OI4h5JUtkWZYzWxCxSkCTZQTcnqT9TI0Rouebrcz6vFlNRAtyouWIB3IsNN9NfjM3NWdEeGkoNvRmjTxCNsyn1H0mlpnO4SW6MnF5KL5SLK3iRlGqH7ykc1vrbv8MnUWdUObLG1ut0+vv+JvcG4lZVVjcZQdjcdwDqV7cvlN4T0PO4rh7ba38/P6m+rXFxqDtNjzWqPYAgCAIAgCAIAgCAIAgCAIAgCAIAgCAIBlcXx5UimnvMbM34Ba5/qtt0uCeV85yrRHXw2BSTnLZfP9f8MjG4IVFC3K5TdSOR/OZSimqO/FleN3ve5nY/A1imtXOoIuLWO9rnr8ZnKMq3OnDnw83s0zYSkEUKosFH7M2SpUjhcnNuUinw7FMxZKgs6HW3MHY/vtKQk3ozozY4xqUdmd8RJCqwBOV1JA1NtQbD1kzK4UuZp6WifFUyykK2UkaEcpLVopCSUk2rMvhuOKFqdZrEbFj8r8+omcZVpI682FSSnjXgdYrCnEMrKcqKPf/Fr90dO8OPM9CsMqwRalq30/Ip4GjmKuWZlsfG1rg8xblCjG6Ylmy8qcaSfZE9bhVJlsqhTbRgT+zLPHFrQzhxOWMrbsvYcsEAY3IAuep5mWV0YTUXJtHskEGNxARL2uxNkHUnYCVk6RfHBzlXTr8DrA0BSS27HVz1J3kxVIrlm8k76dPgdsgJuQL+QkhNrSzOxLZsTTUC+QMW7XH/58RM3rNHTBcuCTfXY0qi5rcmBup6dj2MvRyL1fh1LXB8eM2S4sdhf3Wtcr6jX0PaXhLoYcTgajz+Wu/wBvA2pqcIgCAIAgCAIAgCAIAgCAIAgCAIAgCAVOJYwUUzbknKg6sdh+fkDKylyqzbBieWfL4/AwFVs4J18JueZJKkk+fTlaY62elceWl5Wp3WrqguzBR3MNpbiMZSdRVkDVxUFkudRrYgAXBOp30HKRd7F+TkdyLcsZENamARU5ro3dT18jY+hkNdS0JPWHf6/vYmklTmo4UEk2A3JkN0Sk26RUSglYiqwuALIDz13I+g/XSqSlqayyTxJ41v1LrvzOgHylzCMTPpYNaze1ceGwFNTzH4m877dJmoqTtnRLLLFH0cd+pfLADkAB5AATTYwVtnGHqh1DC9jtfpyPrvITtWWlHldMjxWMWnodWPuqNWPpIcki0MUp7bdzihhWLCpV9/7ijZAfq3eEnuyZZI1yY9ur7/otyxkUataq7MtFVsuhZuvMAdpRuT2N4xxRSlke/REPBgUaoji1QnMSfvDseev1kQ0tPcvxNTUZQ9lfI0qqFlIDZSRoehl2cykotNqyjRS1MNbI6MQ5t0a+YdQNGHkRzlEtLNpu58u6a08Nv52+Z9XgMT7RA1rHZh0I3HlzHYidMXaPGy4/Ryrp0+BYljMQBAEAQBAEAQBAEAQBAEAQBAEAQD5vEVfbVPaH3RcUR25v5ty7eZmDfM7PVxx9FDk6vf8AH8fU5NZQcuZc3S4v8JFovyyq60JB5A+ckqyj/GKZcobqQbXIsP8AHrKekV0bLhJqPMtS7LmJxXYBWzGy2Oa/SQ9tSYpuSrcz6b1K9EAKysQt3Og0IJI5m9ukpblE6ZKGLJbdrsdnhea3tKjvblew+EnkvdlFxNexFIvUqYUBQLACwlkqMpNydsg4mwFJ7m3hI9SLCRP2WXwpvJGu5lYfi9RrIlMM1rc/jbl8ZmsjeiR1T4XHG5SlSLGI4dWqr/5KijogGnr+zJcJPdmcOIw436kb957hOFPls1Z1tpYMbW7a/pCg61YycTC7jBMmw3D1oNnUs5Jsb2OhI1GnL6XllDl1M555Zlyy0RfMuYJUVcTjlTQHM/3VGpJ8htKuSRrDDKXuXck4eppoAfe1LeZJJ+ZkxVIzzNTna26HHE6edCRo6+JCNwR+u0iatFsEuSVPZ7mVhuNva7JmA3YXHx0t9Jmsj6o7Z8JG6i6L1LiKVVcKGuEJK21OnK28uppo55YJY5JvuavC8UA418NQAHswHhPqNPMLNIOn8Ti4jHcX3X0/W/ib02POEAQBAEAQBAEAQBAEAQBAEAQBAKXGcT7KhUfmENvM6L8yJSbqLZvw2P0maMff/wBMCriFACqwzEBUFweWht0G8xbWyPTjCTblJabsmfCU8uXKCOd9yepO9+8nlWxmsuTm5rIOHsbMrG5RitzuRYFSfQiRHsa5UrTXVX+TvG4KnV94WPJhoYlFS3KY808Wz0KKV2w3hqXZPuOOX/Ej9/pS3DRnS4xz+tDR9UWqK+1s7jw7oh+TN36DlLr1tWYzfo/Vi9er+yLhN5YxUSrxCsaa5xspGYdQSB8ZWTpWbYoKcuXuVjxYNpSVnY9rAeZlee9jT+2cdcjpHo4aX1rtmPJRcKvwjkv2iHxCjpiVe/qWsHg1pXyC1zrz9L9P1loxS2M8mSWSuY5wuKzvUUrYobdbg3t9IUrbRM8ajGMk9yzLGRXq4+mpszqD0v8AW20q5JdTSOGclaRJTqq40IYc7EH4yU0yrjKL1VHtKiq+6oHkAPpCSQlJy3dnlaqEF9zsAN2PQQ3QjG3RzhvaFb1FCkk2A6cr95CutSZuHNUHZX+zzWoC45t9TIxeyX41f5XRFhUFPEVFAsHUMPQ6j5mQlUmi8254YyfR0aGJF9dj1Hb8xuD1Euznhpp08+Wb+Ar+0po/4lB021Gtu03i7VnmZYck3HsyeSZiAIAgCAIAgCAIAgCAIAgCAIBj/aqmXohRs1RA3leZZlcaO7+nyUcvN2TM7EKFNOwAVWFu10ZR8yPjKPSjqg2+a92vuiaSVoiwdPRm/G2YeVgF+QB9ZEV1LZJU1HtoSySpUqj2py2uim7nkSDoo667ntbyq/W0NY/41d6vb8/jxPMRxBFZRnHvZXHTQ/CxtIc0mTDDKSbrpoS18WiC7MLctb38gN5LkkVjjnJ0kYmLq1K/iKlaKm52GnM9zbpMpNy16HdjjDFpdyZ9BRpqgyoAB25zZJLY82TlN3JnUkEGKxGXRRmc+6o59z0HeVbo0hDm1bpdWVMPw+spZzVVS+rALm8t5VQlvZrPPiaUVG0vfR1icA7gj2z38gB6hdZLi31IhmjF+wi3hKQSmq5V0Av0JtqZaKpUYZJOc3KyKtgEbXLlP4l8J+IkOKZpHNOOl2vfqU1FYVRT9r4SMwYqCbDcdzKetdWbN4nj5+XXtZNVwbU2FYO1Qruptsd8oGx52kuLWu5nHNGaeNpRT86luhjBVF1a4+Y8xyl1JPYxlieN00dUqQUWUWA2HmbwlRMpOTtkVSgof2pNsqlddt73v8fjIaV2WU3y8i7jDVvahiD4Nl6nfMfL9ITsiceRpPfqfQcJcGiltLKFI6FfCw9CCJvD2UeZxCayyvvfjqW5YxEAQBAEAQBAEAQBAEAQBAEAQCvxAA03vyUn4aj6SstjXC/8iPnqVIMmQk7ZSedxpfzuLzCrVHpynyy5l8SHAYsvmR9KiGzd+485EZXo9zTLjUalHZ7EyIygKCtgLAm+w6gfrLK0Zy5W7ZxXZ8oylDcgZgTsxAuotvr1kO6LQ5ebVP4fDv8A8LhsFCjQfpLGCty5mGKkWIBHMEQR6ydpmHwvhSNeqR4Sx9mva+hPXymUIJ6nocRxMo1jW/VmwVBFiLjmOXwmpyLQp8UIChjUZCNsvMnll+9KT2uzXBblSin579CrhqeJcAs+Re6rmPpbSVSmzWcuHg6St/I0sNhwl7Ekn3mJuT6/lNEqObJJz327IlklRAMrCcVpgPma3jYjfUE3FpmprqdeThp2qXRHo4o7/wC3RYjqTb/Hzjnb2RH9vGPtzSOv4hUX36DAdVOb5f5jnfVEegg/Zmv50JaPFaTfesejaf4kqcWVlw2RdPAr4jA3f2lBgG5i/hPXb6SHHW4mkM1R5Mq0NWaHIVKmHQVBUbUGwAJuobYEA7X28/OUaV2zVTk4ckf3RLVOVlyrozWYDyPi+VvWWehSNtO3t5ov/ZqpdXF92Ljycm1u3hv6y+J6M5eOjUov3V4f9NqanCIAgCAIAgCAIAgCAIAgCAIAgHjLcEHY6GCU61R8lVb2df2dyW2YdbLdKnwFj38pzPSVHsx9fFz9P3qvui3YXvYXO/eWM1oqM5n9vUNMH/xoL1CD7x/Dfp+hmd8zrodFeigpvd7e73np9mCUQ5ShDFQTY2s2x39NZPq7Ij/JXNLVPr8i6WuVA5nftuT+XrLGCVJtnmM0Ugbnwr5toPreHsTj1afnQ4wDj2SAfdGU+a6H6SI7FsyfpG3118SeWKFfD4exzv4n5dEHRR+e8ql1Zec7XLHRfX4lkmWKJUZ3E8c1NlVFDFgdNSdLchM5Sa2OnBhjNNydUUMWmKqDVSq9AVXy3N5R87N8b4aD0dvx+x4MViKpNKwB2c2tbrc8vSLnLQl48GNKfgWcHgET3V9q/Nj7i/v1PlLRiltqY5M05e0+VfNmh/piffqtfollA/P4ky/K+rOb0qXsx8QWZd7sOoHiHmo39PhJ1RNRlto/l5+PieZadXkr9diR+YjSQ/yY9rRSxHAlOtJijcgTp8dxM3iXQ3hxslpkVohw/EXot7OuD2bn5/8AIfOQpuLqRpLBDJHnxefwa9Zly3YjLvc7aagzV1WpxxUualuQO5qhVW6+0uTfQhBv5XuB/VK3ZdJY25PWvr5+hq8BXx1SNhkQf0gk/wDzE1x7s4uMfqwT31fj/wANmanCIAgCAIAgCAIAgCAIAgCAIAgCAZPGMIAwqga2CP8Ayk6H0Y/AnpM5x/2O3hcrr0b23Xx/a+ZmYvDGouUPlB3tuR07TNq0dcMihK2rIeFYQ0qeU2uSS1vl8pWEaRpnyLJO1sQYvCJWYjIwbQFyCALHkL+I27SHFS6F4ZZYktdO3nYtU1yFEuTl0BO9iptf+35Sy00MpPnTl38/cs879Nu0sZVpR4FAvYAXNzbmepgm31MzDYqtUYlEU0wxAJuLgHkf8TNSk3odU8eHHFKTdmpNDlKuOxopDqx91Ruf8SspUa4sTn7l1Zxh0dDc2as415BQOV+Si/qTIVr4kzcZLTSK+f7Z6xdQzVQrBQWGUmwyi+x3PeNepCUW0sdq9CLDcJD07u7ZqniexsNdbW20vzkKFrUvPinGdRSpbFk0qg0V0sNrofyYD5S1MyUsctWn4/oBav4qf9rj/wCxj1iW8fZ/L8HNbEPTF2S46ob28wQIba3RMYwnpF+IxFVDbOjA8mym4/rTb4w2upEIS/0f8X9mcYfGqXyZwxtdSLa9QbaZhIUldFp4ZcvPVefoecYw/tKZ/EouvpuPUflE42hw0+Sa7MzeBmnYmpmJU+EWZlHewFrzPHXU6uK57qFK99kzXpqzMHsQx8NNT0P4ulzYnoF85rTbs4pOMYuHTd/rzq2fS4LDCkgUctz1J1YnuTrOiKpUeVkyPJJyZPJMxAEAQBAEAQBAEAQBAEAQBAEAQDirTDKVOxBB8jvIavQmMnFproYVXDOmjKWtsygm/ew1BmVNHpRywns69zITVHe/IEEX7C/OVs0o8FW/Jv7W/SLDj8PFFeqMrZmzKCB4iVshFwLdAcx3lXvbNI6xpU321180S5iRdHVvP9VOnwk/AqqT9dNeff8AkrvQq1NHKqnMJclu1yNBIqT3NFPHDWKbfv6F5BYBQLAbAS+xztW7ZTxnEAnhVSzkgAAG1zsCevYSkp0dGPA5K26RzgeF4hSajUQ1Q8zUUEdgNQPjEYTWtakZeJ4eVQU6XwZHhGrPUq+FUZVClGv3I1H72kJybZfIsUMcdW09bRYo0zUpjMxDEEOBa3MFbW5flLJWtTOUlDI+VadPyeYHEjSm+lRdCDpe2xHUHeRGXRk5cf8AvHVMuS5iIAgHt4IpHLrmFjqP38IJWjtFLEs1JWN86W2J8S+v3h56+co7ijeCjkaWz+X6Kf2arFFfNoh+8SAAQBfc9LSmJ0jbjoc7Vbn03B6Wc+1I8O1Pv1by5D15GdEFep5PEy5V6Nb9fx+f0a81OIQBAEAQBAEAQBAEAQBAEAQBAEAQBAEA4q0gwKsAQdwdQZDV7kxk4u1uVhwyn+E/3v8ArI5Ebf3OTv8AJfg7/h9L/wBtT5qD8zHJHsV9Pk/+n4kGL4RTcgi6MBbMlgbdCLWYeYkSxpmmPiskNN12fm0V/wCDuNqoP8yf9WH0lfRvua/3cesfB/lMjfh1bl7M+bMPllMjkkXXE4ut+Cf3RZwfCrMHqHMy+6Boq9wOZ7n0Alow1tmOXinJOMFSe/d+fNmnNDkMH7QYNlYYimCSoy1VG7L1HcTHJFp8yPQ4PLFp4ZvfZ9n+yhRF/HSYENrlN7E9Qfunrv5Si7o65OvUmtvP8lXia+1pFnWxVQwIIOn3lvvf03lZaq2a4H6PJyxe+n7PFwNVf9uvccgwvp845ZLZkvNjl7cNfcTq2IG6028iVPzFpPrmbWF7Nr5j+JBTaorUz1Iuvowjn7j0DesGn9fAt06qt7rA+RBlrRk4tboVayqLswHmbQ2kIxlLZFOhTbGuEUEUVN6j7ZrfdX99+l6pekdLY1nNcLHml7b2Xb3s+oTh1EG4pUweoRb/ABtOjkj2PHefK1Tk/FlqWMhAEAQBAEAQBAEAQBAEAQBAEAQBAEAQBAEAQBAEAQBAEAQBAMfGcEFy9FvZsdWFrox7ryPcTKWPrHQ7cXGNLlyLmXzX8/ZnyvGcRVS9F0VOZy7ML7r2JnNNyXqs9nhoYp/5Iu/sd8G4qFASobAe63boZMJ9GV4nhm3zwPoEVSLgi3nNjzW5LRo5SiKrhAMwBBqcwADex7ki1uhMJW6JlN44OT0fTz7vqWq/2awz6+zAP/EsvyBt8pZ4YPoYw/qHER/2v46nFH7LYZTfIW/mYkfDnCwQRMv6lxElV18EbFOmFACgADYAWA8gJqlRxOTk7Z1BAgCAIAgCAIAgCAIAgCAIAgCAIAgCAIAgCAIAgCAIAgCAIAgCAIBQ4xwpMSmVtCPcbmp/MdRKTgprU6OG4meCXNHbqu5+f8S4bUw7Zai/ysPdbyP5bzilBxep9Lg4jHmjcH+UVVcjYkeRtKmzSe5959kMaKlALoGp+Fu4+63qPmDOzDK412PnP6lhcM3N0flo3ZseeIAgCAIAgCAIAgCAIAgCAIAgCAIAgCAIAgCAIAgCAIAgCAIAgCAIAgCAIBBjcIlZCji6n5dCOhkSipKmaYsssclKL1PznjHDGw1TK2oOqN+IfqOYnBODg6Pp+F4mOeHMt+q7EnAOJf6eqGPunwuO3XzB1+PWTjnyysjjOH9Pj5VutUfo1KqHAZSCCLgjYzuTs+WlFxdPc7kkCAIAgCAIAgCAIAgCAIAgCAIAgCAIAgCAIAgCAIAgCAIAgCAIAgCAIAgCAVOJ8PTEIUfzB5qeRErOCkqZtgzywz5o/wDT5T/0bVzW9omXr4r/ANtvznN/by7ns/8A62Pl9l3/AB9f0fX4HCrRprTXZRYde5PmZ1RioqkeJlySyTc5bsnkmYgCAIAgCAIAgCAIAgCAIAgCAIAgCAIAgCAIAgCAIAgCAIAgCAIAgCAIAgCAIAgCAIAgCAIAgCAIAgCAIAgCAf/Z"/>
          <p:cNvSpPr>
            <a:spLocks noChangeAspect="1" noChangeArrowheads="1"/>
          </p:cNvSpPr>
          <p:nvPr/>
        </p:nvSpPr>
        <p:spPr bwMode="auto">
          <a:xfrm>
            <a:off x="3126581" y="1091805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AU" sz="1350"/>
          </a:p>
        </p:txBody>
      </p:sp>
      <p:sp>
        <p:nvSpPr>
          <p:cNvPr id="43" name="AutoShape 16" descr="data:image/jpeg;base64,/9j/4AAQSkZJRgABAQAAAQABAAD/2wCEAAkGBxQREhUUExMWFhUVFRgXEhgYFxYYGRYdGBUWGhUYGBcYHCggGBslHBYcITEhJikrLi4vFyAzODM4NygtLysBCgoKDg0OGxAQGy8kICQsNC8sNCwsLCwvLCwsLCw0LCwsLCwsLSwsLCwsLCwsLCwsLCwsLCwsLCwsLCwsLCwsLP/AABEIAKgBLAMBEQACEQEDEQH/xAAbAAEAAwEBAQEAAAAAAAAAAAAAAwQFAgEGB//EAD0QAAIBAgQEAwUGBQQBBQAAAAECAAMRBBIhMQVBUWEicYETMpGhsQZCUsHR8BVygpLhFDNi0iMWU7LC8f/EABoBAQADAQEBAAAAAAAAAAAAAAABAgMEBQb/xAAzEQACAgECBAIKAQUBAQEAAAAAAQIRAyExBBJBUZHwEyIyYXGhscHR4YEFFCNC8TNSFf/aAAwDAQACEQMRAD8A/cYAgCAIAgCAIAgCAIAgCAIAgCAIAgCAIAgCAIAgCAIAgCAIAgCAIAgCAIAgCAIAgCAIAgCAIAgCAIAgCAIAgCAIAgCAIAgCAIAgCAIAgCAIAgCAIAgCAIAgCAIAgCAIAgCAIAgCAIAgCAIAgCAIAgCAIBFWxCp7zAdOp8huZDaRaMJS2RXXilI38drb3DKB5kjSV54mr4bKun0ZBieJNeyBbfiNzfyAI073/WQ59jTHw6auRSq8WdSMx942UKAbm19iPzlHNo6I8LCV0tu4xvFaiJmZgtt8ii5N9B4r/vnEptK2MXCwlKoq/i/xRwnEqxRXW7ZhfK2RdPRfzEc8qtFnw+HmcZaV2t/cnocftpUTKe/h+BN1P90lZe5lPgesHfz/AH8jVw+NR9AbHodD6dfSaKSZxzxShq9ixLGYgCAIAgCAIAgCAIAgCAIAgCAIAgCAIAgCAIAgCAIAgCAcVaoUXYgAbkmwkN0TGLk6Ssza/FSf9tf6nuB6JufW0o59jrhwq/3f8L87fUqtj6i2OfMb+4QoVu1wMw87m3eV5mjZcPjelV79b/H0KyVLk5nBdiSbfTrYbSt9zblSSpaLz8wy5zr7qnTuf0H18o3CfLtuytjadUKzJU2BJUqu3Y2lZKW6ZpiljbUZx/myHgL5w7tq98tzyFgbDpIx66s04tcrUI6Il46B7Fr9rfEScnsleF/9UUsOuKqAMGCLyuAL+QsTKLnZtN8PjdVbLAxlSiLVhmU/eWx9GGktzOPtGbxY8v8A5On2f2IeE4tnLIqDKGLC5sEB2FrH0kQk3okX4jHGCUpPWq+Jt08RXp7EOOYuflm/UTVOSPPljwz3VPz2/BrYDiC1ezDdTuJrGaZx5sEse+3cuSxgIAgCAIAgCAIAgCAIAgCAIAgCAIAgCAIAgCAIAgFHGcQCkqliw9650T+bqew+V7ykp1ojoxYHJc0tF9fh+fqY+IJY3ZyW5E2065V2Eyep3QSiqS087sjp0nOpcjtZSfpYfORT7l3KK0Ub8TygpzsSb2sq6WtoGPxuPgIW5MmuVJL3nuKotUsBUy2II8N9RtrfaS031KwnGGrjf8kfD6jHOHABWoRptqAdPjf1kRb1svljFU49UWnW4I6gj4iWM1vZl/Z+gyI2YEHNsewt9ZnjTSOri5qUlXY9w9Fqz56qkIp8CHmepEJOTtkTnHFHlxu292W6+OUME95z90cvPkJZyV0YwwycebZe8sMoIIIuDoR1liidao+YwFOoKrCkbWJBJ2sCbXnPFO9D1M0sbxp5D6QEgDNqdAbC1z5fP0m/xPMaTbo5r+Gz6+He29vTpv8AHrD01Jj63q9zS4dxlX0LAj8Qtp/MOXnt5S8ciZx5uDlHVL+Px387mvNTiEAQBAEAQBAEAQBAEAQBAEAQBAEAQBAEAQBAMriXEdciNY3szaaH8K33b6TOU+iOzBw9rnkv4+7931MenhqdHM4uNCWJJJPM7neZKKjqd7yTyVF/wcf6kOUZAWI1NreHMp0Jva97aXkXdUTyOKalp99fEsgueSj+o/8AWW1M3yrv4fsrZ3p1bMoyVD4SDezBdjoNwsrbT1NEoTx3F6r6WXZcxEAp0KhFaopO4Vk8rWNvUSifrNG0kvRxkvemW6jhRckAdTpLmSTbpGJxHjN/DS56Zv8Ar+sxlk6I7cPC162Tw/Jp8K4aKS3Ort7x/ITSEOU5OI4h5JUtkWZYzWxCxSkCTZQTcnqT9TI0Rouebrcz6vFlNRAtyouWIB3IsNN9NfjM3NWdEeGkoNvRmjTxCNsyn1H0mlpnO4SW6MnF5KL5SLK3iRlGqH7ykc1vrbv8MnUWdUObLG1ut0+vv+JvcG4lZVVjcZQdjcdwDqV7cvlN4T0PO4rh7ba38/P6m+rXFxqDtNjzWqPYAgCAIAgCAIAgCAIAgCAIAgCAIAgCAIBlcXx5UimnvMbM34Ba5/qtt0uCeV85yrRHXw2BSTnLZfP9f8MjG4IVFC3K5TdSOR/OZSimqO/FleN3ve5nY/A1imtXOoIuLWO9rnr8ZnKMq3OnDnw83s0zYSkEUKosFH7M2SpUjhcnNuUinw7FMxZKgs6HW3MHY/vtKQk3ozozY4xqUdmd8RJCqwBOV1JA1NtQbD1kzK4UuZp6WifFUyykK2UkaEcpLVopCSUk2rMvhuOKFqdZrEbFj8r8+omcZVpI682FSSnjXgdYrCnEMrKcqKPf/Fr90dO8OPM9CsMqwRalq30/Ip4GjmKuWZlsfG1rg8xblCjG6Ylmy8qcaSfZE9bhVJlsqhTbRgT+zLPHFrQzhxOWMrbsvYcsEAY3IAuep5mWV0YTUXJtHskEGNxARL2uxNkHUnYCVk6RfHBzlXTr8DrA0BSS27HVz1J3kxVIrlm8k76dPgdsgJuQL+QkhNrSzOxLZsTTUC+QMW7XH/58RM3rNHTBcuCTfXY0qi5rcmBup6dj2MvRyL1fh1LXB8eM2S4sdhf3Wtcr6jX0PaXhLoYcTgajz+Wu/wBvA2pqcIgCAIAgCAIAgCAIAgCAIAgCAIAgCAVOJYwUUzbknKg6sdh+fkDKylyqzbBieWfL4/AwFVs4J18JueZJKkk+fTlaY62elceWl5Wp3WrqguzBR3MNpbiMZSdRVkDVxUFkudRrYgAXBOp30HKRd7F+TkdyLcsZENamARU5ro3dT18jY+hkNdS0JPWHf6/vYmklTmo4UEk2A3JkN0Sk26RUSglYiqwuALIDz13I+g/XSqSlqayyTxJ41v1LrvzOgHylzCMTPpYNaze1ceGwFNTzH4m877dJmoqTtnRLLLFH0cd+pfLADkAB5AATTYwVtnGHqh1DC9jtfpyPrvITtWWlHldMjxWMWnodWPuqNWPpIcki0MUp7bdzihhWLCpV9/7ijZAfq3eEnuyZZI1yY9ur7/otyxkUataq7MtFVsuhZuvMAdpRuT2N4xxRSlke/REPBgUaoji1QnMSfvDseev1kQ0tPcvxNTUZQ9lfI0qqFlIDZSRoehl2cykotNqyjRS1MNbI6MQ5t0a+YdQNGHkRzlEtLNpu58u6a08Nv52+Z9XgMT7RA1rHZh0I3HlzHYidMXaPGy4/Ryrp0+BYljMQBAEAQBAEAQBAEAQBAEAQBAEAQD5vEVfbVPaH3RcUR25v5ty7eZmDfM7PVxx9FDk6vf8AH8fU5NZQcuZc3S4v8JFovyyq60JB5A+ckqyj/GKZcobqQbXIsP8AHrKekV0bLhJqPMtS7LmJxXYBWzGy2Oa/SQ9tSYpuSrcz6b1K9EAKysQt3Og0IJI5m9ukpblE6ZKGLJbdrsdnhea3tKjvblew+EnkvdlFxNexFIvUqYUBQLACwlkqMpNydsg4mwFJ7m3hI9SLCRP2WXwpvJGu5lYfi9RrIlMM1rc/jbl8ZmsjeiR1T4XHG5SlSLGI4dWqr/5KijogGnr+zJcJPdmcOIw436kb957hOFPls1Z1tpYMbW7a/pCg61YycTC7jBMmw3D1oNnUs5Jsb2OhI1GnL6XllDl1M555Zlyy0RfMuYJUVcTjlTQHM/3VGpJ8htKuSRrDDKXuXck4eppoAfe1LeZJJ+ZkxVIzzNTna26HHE6edCRo6+JCNwR+u0iatFsEuSVPZ7mVhuNva7JmA3YXHx0t9Jmsj6o7Z8JG6i6L1LiKVVcKGuEJK21OnK28uppo55YJY5JvuavC8UA418NQAHswHhPqNPMLNIOn8Ti4jHcX3X0/W/ib02POEAQBAEAQBAEAQBAEAQBAEAQBAKXGcT7KhUfmENvM6L8yJSbqLZvw2P0maMff/wBMCriFACqwzEBUFweWht0G8xbWyPTjCTblJabsmfCU8uXKCOd9yepO9+8nlWxmsuTm5rIOHsbMrG5RitzuRYFSfQiRHsa5UrTXVX+TvG4KnV94WPJhoYlFS3KY808Wz0KKV2w3hqXZPuOOX/Ej9/pS3DRnS4xz+tDR9UWqK+1s7jw7oh+TN36DlLr1tWYzfo/Vi9er+yLhN5YxUSrxCsaa5xspGYdQSB8ZWTpWbYoKcuXuVjxYNpSVnY9rAeZlee9jT+2cdcjpHo4aX1rtmPJRcKvwjkv2iHxCjpiVe/qWsHg1pXyC1zrz9L9P1loxS2M8mSWSuY5wuKzvUUrYobdbg3t9IUrbRM8ajGMk9yzLGRXq4+mpszqD0v8AW20q5JdTSOGclaRJTqq40IYc7EH4yU0yrjKL1VHtKiq+6oHkAPpCSQlJy3dnlaqEF9zsAN2PQQ3QjG3RzhvaFb1FCkk2A6cr95CutSZuHNUHZX+zzWoC45t9TIxeyX41f5XRFhUFPEVFAsHUMPQ6j5mQlUmi8254YyfR0aGJF9dj1Hb8xuD1Euznhpp08+Wb+Ar+0po/4lB021Gtu03i7VnmZYck3HsyeSZiAIAgCAIAgCAIAgCAIAgCAIBj/aqmXohRs1RA3leZZlcaO7+nyUcvN2TM7EKFNOwAVWFu10ZR8yPjKPSjqg2+a92vuiaSVoiwdPRm/G2YeVgF+QB9ZEV1LZJU1HtoSySpUqj2py2uim7nkSDoo667ntbyq/W0NY/41d6vb8/jxPMRxBFZRnHvZXHTQ/CxtIc0mTDDKSbrpoS18WiC7MLctb38gN5LkkVjjnJ0kYmLq1K/iKlaKm52GnM9zbpMpNy16HdjjDFpdyZ9BRpqgyoAB25zZJLY82TlN3JnUkEGKxGXRRmc+6o59z0HeVbo0hDm1bpdWVMPw+spZzVVS+rALm8t5VQlvZrPPiaUVG0vfR1icA7gj2z38gB6hdZLi31IhmjF+wi3hKQSmq5V0Av0JtqZaKpUYZJOc3KyKtgEbXLlP4l8J+IkOKZpHNOOl2vfqU1FYVRT9r4SMwYqCbDcdzKetdWbN4nj5+XXtZNVwbU2FYO1Qruptsd8oGx52kuLWu5nHNGaeNpRT86luhjBVF1a4+Y8xyl1JPYxlieN00dUqQUWUWA2HmbwlRMpOTtkVSgof2pNsqlddt73v8fjIaV2WU3y8i7jDVvahiD4Nl6nfMfL9ITsiceRpPfqfQcJcGiltLKFI6FfCw9CCJvD2UeZxCayyvvfjqW5YxEAQBAEAQBAEAQBAEAQBAEAQCvxAA03vyUn4aj6SstjXC/8iPnqVIMmQk7ZSedxpfzuLzCrVHpynyy5l8SHAYsvmR9KiGzd+485EZXo9zTLjUalHZ7EyIygKCtgLAm+w6gfrLK0Zy5W7ZxXZ8oylDcgZgTsxAuotvr1kO6LQ5ebVP4fDv8A8LhsFCjQfpLGCty5mGKkWIBHMEQR6ydpmHwvhSNeqR4Sx9mva+hPXymUIJ6nocRxMo1jW/VmwVBFiLjmOXwmpyLQp8UIChjUZCNsvMnll+9KT2uzXBblSin579CrhqeJcAs+Re6rmPpbSVSmzWcuHg6St/I0sNhwl7Ekn3mJuT6/lNEqObJJz327IlklRAMrCcVpgPma3jYjfUE3FpmprqdeThp2qXRHo4o7/wC3RYjqTb/Hzjnb2RH9vGPtzSOv4hUX36DAdVOb5f5jnfVEegg/Zmv50JaPFaTfesejaf4kqcWVlw2RdPAr4jA3f2lBgG5i/hPXb6SHHW4mkM1R5Mq0NWaHIVKmHQVBUbUGwAJuobYEA7X28/OUaV2zVTk4ckf3RLVOVlyrozWYDyPi+VvWWehSNtO3t5ov/ZqpdXF92Ljycm1u3hv6y+J6M5eOjUov3V4f9NqanCIAgCAIAgCAIAgCAIAgCAIAgHjLcEHY6GCU61R8lVb2df2dyW2YdbLdKnwFj38pzPSVHsx9fFz9P3qvui3YXvYXO/eWM1oqM5n9vUNMH/xoL1CD7x/Dfp+hmd8zrodFeigpvd7e73np9mCUQ5ShDFQTY2s2x39NZPq7Ij/JXNLVPr8i6WuVA5nftuT+XrLGCVJtnmM0Ugbnwr5toPreHsTj1afnQ4wDj2SAfdGU+a6H6SI7FsyfpG3118SeWKFfD4exzv4n5dEHRR+e8ql1Zec7XLHRfX4lkmWKJUZ3E8c1NlVFDFgdNSdLchM5Sa2OnBhjNNydUUMWmKqDVSq9AVXy3N5R87N8b4aD0dvx+x4MViKpNKwB2c2tbrc8vSLnLQl48GNKfgWcHgET3V9q/Nj7i/v1PlLRiltqY5M05e0+VfNmh/piffqtfollA/P4ky/K+rOb0qXsx8QWZd7sOoHiHmo39PhJ1RNRlto/l5+PieZadXkr9diR+YjSQ/yY9rRSxHAlOtJijcgTp8dxM3iXQ3hxslpkVohw/EXot7OuD2bn5/8AIfOQpuLqRpLBDJHnxefwa9Zly3YjLvc7aagzV1WpxxUualuQO5qhVW6+0uTfQhBv5XuB/VK3ZdJY25PWvr5+hq8BXx1SNhkQf0gk/wDzE1x7s4uMfqwT31fj/wANmanCIAgCAIAgCAIAgCAIAgCAIAgCAZPGMIAwqga2CP8Ayk6H0Y/AnpM5x/2O3hcrr0b23Xx/a+ZmYvDGouUPlB3tuR07TNq0dcMihK2rIeFYQ0qeU2uSS1vl8pWEaRpnyLJO1sQYvCJWYjIwbQFyCALHkL+I27SHFS6F4ZZYktdO3nYtU1yFEuTl0BO9iptf+35Sy00MpPnTl38/cs879Nu0sZVpR4FAvYAXNzbmepgm31MzDYqtUYlEU0wxAJuLgHkf8TNSk3odU8eHHFKTdmpNDlKuOxopDqx91Ruf8SspUa4sTn7l1Zxh0dDc2as415BQOV+Si/qTIVr4kzcZLTSK+f7Z6xdQzVQrBQWGUmwyi+x3PeNepCUW0sdq9CLDcJD07u7ZqniexsNdbW20vzkKFrUvPinGdRSpbFk0qg0V0sNrofyYD5S1MyUsctWn4/oBav4qf9rj/wCxj1iW8fZ/L8HNbEPTF2S46ob28wQIba3RMYwnpF+IxFVDbOjA8mym4/rTb4w2upEIS/0f8X9mcYfGqXyZwxtdSLa9QbaZhIUldFp4ZcvPVefoecYw/tKZ/EouvpuPUflE42hw0+Sa7MzeBmnYmpmJU+EWZlHewFrzPHXU6uK57qFK99kzXpqzMHsQx8NNT0P4ulzYnoF85rTbs4pOMYuHTd/rzq2fS4LDCkgUctz1J1YnuTrOiKpUeVkyPJJyZPJMxAEAQBAEAQBAEAQBAEAQBAEAQDirTDKVOxBB8jvIavQmMnFproYVXDOmjKWtsygm/ew1BmVNHpRywns69zITVHe/IEEX7C/OVs0o8FW/Jv7W/SLDj8PFFeqMrZmzKCB4iVshFwLdAcx3lXvbNI6xpU321180S5iRdHVvP9VOnwk/AqqT9dNeff8AkrvQq1NHKqnMJclu1yNBIqT3NFPHDWKbfv6F5BYBQLAbAS+xztW7ZTxnEAnhVSzkgAAG1zsCevYSkp0dGPA5K26RzgeF4hSajUQ1Q8zUUEdgNQPjEYTWtakZeJ4eVQU6XwZHhGrPUq+FUZVClGv3I1H72kJybZfIsUMcdW09bRYo0zUpjMxDEEOBa3MFbW5flLJWtTOUlDI+VadPyeYHEjSm+lRdCDpe2xHUHeRGXRk5cf8AvHVMuS5iIAgHt4IpHLrmFjqP38IJWjtFLEs1JWN86W2J8S+v3h56+co7ijeCjkaWz+X6Kf2arFFfNoh+8SAAQBfc9LSmJ0jbjoc7Vbn03B6Wc+1I8O1Pv1by5D15GdEFep5PEy5V6Nb9fx+f0a81OIQBAEAQBAEAQBAEAQBAEAQBAEAQBAEA4q0gwKsAQdwdQZDV7kxk4u1uVhwyn+E/3v8ArI5Ebf3OTv8AJfg7/h9L/wBtT5qD8zHJHsV9Pk/+n4kGL4RTcgi6MBbMlgbdCLWYeYkSxpmmPiskNN12fm0V/wCDuNqoP8yf9WH0lfRvua/3cesfB/lMjfh1bl7M+bMPllMjkkXXE4ut+Cf3RZwfCrMHqHMy+6Boq9wOZ7n0Alow1tmOXinJOMFSe/d+fNmnNDkMH7QYNlYYimCSoy1VG7L1HcTHJFp8yPQ4PLFp4ZvfZ9n+yhRF/HSYENrlN7E9Qfunrv5Si7o65OvUmtvP8lXia+1pFnWxVQwIIOn3lvvf03lZaq2a4H6PJyxe+n7PFwNVf9uvccgwvp845ZLZkvNjl7cNfcTq2IG6028iVPzFpPrmbWF7Nr5j+JBTaorUz1Iuvowjn7j0DesGn9fAt06qt7rA+RBlrRk4tboVayqLswHmbQ2kIxlLZFOhTbGuEUEUVN6j7ZrfdX99+l6pekdLY1nNcLHml7b2Xb3s+oTh1EG4pUweoRb/ABtOjkj2PHefK1Tk/FlqWMhAEAQBAEAQBAEAQBAEAQBAEAQBAEAQBAEAQBAEAQBAEAQBAMfGcEFy9FvZsdWFrox7ryPcTKWPrHQ7cXGNLlyLmXzX8/ZnyvGcRVS9F0VOZy7ML7r2JnNNyXqs9nhoYp/5Iu/sd8G4qFASobAe63boZMJ9GV4nhm3zwPoEVSLgi3nNjzW5LRo5SiKrhAMwBBqcwADex7ki1uhMJW6JlN44OT0fTz7vqWq/2awz6+zAP/EsvyBt8pZ4YPoYw/qHER/2v46nFH7LYZTfIW/mYkfDnCwQRMv6lxElV18EbFOmFACgADYAWA8gJqlRxOTk7Z1BAgCAIAgCAIAgCAIAgCAIAgCAIAgCAIAgCAIAgCAIAgCAIAgCAIBQ4xwpMSmVtCPcbmp/MdRKTgprU6OG4meCXNHbqu5+f8S4bUw7Zai/ysPdbyP5bzilBxep9Lg4jHmjcH+UVVcjYkeRtKmzSe5959kMaKlALoGp+Fu4+63qPmDOzDK412PnP6lhcM3N0flo3ZseeIAgCAIAgCAIAgCAIAgCAIAgCAIAgCAIAgCAIAgCAIAgCAIAgCAIAgCAIBBjcIlZCji6n5dCOhkSipKmaYsssclKL1PznjHDGw1TK2oOqN+IfqOYnBODg6Pp+F4mOeHMt+q7EnAOJf6eqGPunwuO3XzB1+PWTjnyysjjOH9Pj5VutUfo1KqHAZSCCLgjYzuTs+WlFxdPc7kkCAIAgCAIAgCAIAgCAIAgCAIAgCAIAgCAIAgCAIAgCAIAgCAIAgCAIAgCAVOJ8PTEIUfzB5qeRErOCkqZtgzywz5o/wDT5T/0bVzW9omXr4r/ANtvznN/by7ns/8A62Pl9l3/AB9f0fX4HCrRprTXZRYde5PmZ1RioqkeJlySyTc5bsnkmYgCAIAgCAIAgCAIAgCAIAgCAIAgCAIAgCAIAgCAIAgCAIAgCAIAgCAIAgCAIAgCAIAgCAIAgCAIAgCAIAgCAf/Z"/>
          <p:cNvSpPr>
            <a:spLocks noChangeAspect="1" noChangeArrowheads="1"/>
          </p:cNvSpPr>
          <p:nvPr/>
        </p:nvSpPr>
        <p:spPr bwMode="auto">
          <a:xfrm>
            <a:off x="2284379" y="1238485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AU" sz="1350"/>
          </a:p>
        </p:txBody>
      </p:sp>
      <p:pic>
        <p:nvPicPr>
          <p:cNvPr id="4117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524" y="1394210"/>
            <a:ext cx="1577564" cy="1420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97" name="Straight Connector 4096"/>
          <p:cNvCxnSpPr/>
          <p:nvPr/>
        </p:nvCxnSpPr>
        <p:spPr>
          <a:xfrm>
            <a:off x="3054573" y="2290800"/>
            <a:ext cx="0" cy="2726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3324603" y="2290800"/>
            <a:ext cx="0" cy="2726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2120882" y="5209377"/>
            <a:ext cx="493837" cy="375791"/>
            <a:chOff x="941514" y="4063801"/>
            <a:chExt cx="658449" cy="501055"/>
          </a:xfrm>
        </p:grpSpPr>
        <p:sp>
          <p:nvSpPr>
            <p:cNvPr id="81" name="Oval 80"/>
            <p:cNvSpPr/>
            <p:nvPr/>
          </p:nvSpPr>
          <p:spPr>
            <a:xfrm>
              <a:off x="1001337" y="4063801"/>
              <a:ext cx="501055" cy="50105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941514" y="4139450"/>
              <a:ext cx="6584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100" dirty="0">
                  <a:solidFill>
                    <a:schemeClr val="bg1"/>
                  </a:solidFill>
                </a:rPr>
                <a:t>Th1</a:t>
              </a:r>
              <a:r>
                <a:rPr lang="en-AU" sz="1350" dirty="0">
                  <a:solidFill>
                    <a:schemeClr val="bg1"/>
                  </a:solidFill>
                </a:rPr>
                <a:t>7</a:t>
              </a:r>
            </a:p>
          </p:txBody>
        </p:sp>
      </p:grpSp>
      <p:pic>
        <p:nvPicPr>
          <p:cNvPr id="83" name="Picture 18" descr="http://hopes.stanford.edu/sites/hopes/files/f_ab02brain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4"/>
          <a:stretch/>
        </p:blipFill>
        <p:spPr bwMode="auto">
          <a:xfrm>
            <a:off x="1854478" y="3768014"/>
            <a:ext cx="864096" cy="80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/>
          <p:cNvSpPr txBox="1"/>
          <p:nvPr/>
        </p:nvSpPr>
        <p:spPr>
          <a:xfrm>
            <a:off x="1499430" y="2917965"/>
            <a:ext cx="17401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350" b="1" dirty="0">
                <a:solidFill>
                  <a:schemeClr val="accent1"/>
                </a:solidFill>
              </a:rPr>
              <a:t>UNINFLAMED CNS</a:t>
            </a:r>
          </a:p>
          <a:p>
            <a:pPr algn="ctr"/>
            <a:r>
              <a:rPr lang="en-AU" sz="1200" dirty="0">
                <a:solidFill>
                  <a:schemeClr val="accent1"/>
                </a:solidFill>
              </a:rPr>
              <a:t>CCR6-driven Th17 recruitment (1</a:t>
            </a:r>
            <a:r>
              <a:rPr lang="en-AU" sz="1200" baseline="30000" dirty="0">
                <a:solidFill>
                  <a:schemeClr val="accent1"/>
                </a:solidFill>
              </a:rPr>
              <a:t>st</a:t>
            </a:r>
            <a:r>
              <a:rPr lang="en-AU" sz="1200" dirty="0">
                <a:solidFill>
                  <a:schemeClr val="accent1"/>
                </a:solidFill>
              </a:rPr>
              <a:t> wave) – disease initiation</a:t>
            </a:r>
          </a:p>
        </p:txBody>
      </p:sp>
      <p:cxnSp>
        <p:nvCxnSpPr>
          <p:cNvPr id="90" name="Straight Connector 89"/>
          <p:cNvCxnSpPr/>
          <p:nvPr/>
        </p:nvCxnSpPr>
        <p:spPr>
          <a:xfrm>
            <a:off x="3345630" y="2294372"/>
            <a:ext cx="0" cy="27262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34693" y="2290800"/>
            <a:ext cx="0" cy="27262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2" name="Picture 18" descr="http://hopes.stanford.edu/sites/hopes/files/f_ab02brain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4"/>
          <a:stretch/>
        </p:blipFill>
        <p:spPr bwMode="auto">
          <a:xfrm>
            <a:off x="4175751" y="3756963"/>
            <a:ext cx="864096" cy="80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/>
          <p:cNvSpPr txBox="1"/>
          <p:nvPr/>
        </p:nvSpPr>
        <p:spPr>
          <a:xfrm>
            <a:off x="3625676" y="2964426"/>
            <a:ext cx="2132856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350" b="1" dirty="0">
                <a:solidFill>
                  <a:srgbClr val="C00000"/>
                </a:solidFill>
              </a:rPr>
              <a:t>INFLAMED CNS</a:t>
            </a:r>
          </a:p>
          <a:p>
            <a:pPr algn="ctr"/>
            <a:r>
              <a:rPr lang="en-AU" sz="1200" dirty="0">
                <a:solidFill>
                  <a:srgbClr val="C00000"/>
                </a:solidFill>
              </a:rPr>
              <a:t>CCR6-independent Th17 recruitment (2</a:t>
            </a:r>
            <a:r>
              <a:rPr lang="en-AU" sz="1200" baseline="30000" dirty="0">
                <a:solidFill>
                  <a:srgbClr val="C00000"/>
                </a:solidFill>
              </a:rPr>
              <a:t>nd</a:t>
            </a:r>
            <a:r>
              <a:rPr lang="en-AU" sz="1200" dirty="0">
                <a:solidFill>
                  <a:srgbClr val="C00000"/>
                </a:solidFill>
              </a:rPr>
              <a:t> wave) – disease progression</a:t>
            </a:r>
            <a:endParaRPr lang="en-AU" sz="1350" b="1" dirty="0">
              <a:solidFill>
                <a:srgbClr val="C00000"/>
              </a:solidFill>
            </a:endParaRPr>
          </a:p>
        </p:txBody>
      </p:sp>
      <p:cxnSp>
        <p:nvCxnSpPr>
          <p:cNvPr id="4104" name="Straight Connector 4103"/>
          <p:cNvCxnSpPr/>
          <p:nvPr/>
        </p:nvCxnSpPr>
        <p:spPr>
          <a:xfrm flipH="1">
            <a:off x="1746468" y="2563420"/>
            <a:ext cx="1308107" cy="278160"/>
          </a:xfrm>
          <a:prstGeom prst="line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7" name="Straight Connector 4106"/>
          <p:cNvCxnSpPr/>
          <p:nvPr/>
        </p:nvCxnSpPr>
        <p:spPr>
          <a:xfrm flipH="1">
            <a:off x="3054573" y="2563422"/>
            <a:ext cx="270030" cy="355235"/>
          </a:xfrm>
          <a:prstGeom prst="line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9" name="Straight Connector 4108"/>
          <p:cNvCxnSpPr/>
          <p:nvPr/>
        </p:nvCxnSpPr>
        <p:spPr>
          <a:xfrm>
            <a:off x="3345630" y="2566994"/>
            <a:ext cx="560092" cy="537841"/>
          </a:xfrm>
          <a:prstGeom prst="line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11" name="Straight Connector 4110"/>
          <p:cNvCxnSpPr/>
          <p:nvPr/>
        </p:nvCxnSpPr>
        <p:spPr>
          <a:xfrm>
            <a:off x="4132889" y="2562990"/>
            <a:ext cx="864096" cy="315497"/>
          </a:xfrm>
          <a:prstGeom prst="line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15" name="Straight Arrow Connector 4114"/>
          <p:cNvCxnSpPr/>
          <p:nvPr/>
        </p:nvCxnSpPr>
        <p:spPr>
          <a:xfrm flipV="1">
            <a:off x="2367693" y="4597319"/>
            <a:ext cx="0" cy="1836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18" name="TextBox 4117"/>
          <p:cNvSpPr txBox="1"/>
          <p:nvPr/>
        </p:nvSpPr>
        <p:spPr>
          <a:xfrm>
            <a:off x="2059294" y="4753714"/>
            <a:ext cx="8377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350" dirty="0"/>
              <a:t>CCR6</a:t>
            </a:r>
          </a:p>
        </p:txBody>
      </p:sp>
      <p:cxnSp>
        <p:nvCxnSpPr>
          <p:cNvPr id="4120" name="Straight Connector 4119"/>
          <p:cNvCxnSpPr/>
          <p:nvPr/>
        </p:nvCxnSpPr>
        <p:spPr>
          <a:xfrm flipV="1">
            <a:off x="2367693" y="4991100"/>
            <a:ext cx="0" cy="1620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9" name="Group 118"/>
          <p:cNvGrpSpPr/>
          <p:nvPr/>
        </p:nvGrpSpPr>
        <p:grpSpPr>
          <a:xfrm>
            <a:off x="4423105" y="5206233"/>
            <a:ext cx="493837" cy="375791"/>
            <a:chOff x="941514" y="4063801"/>
            <a:chExt cx="658449" cy="501055"/>
          </a:xfrm>
        </p:grpSpPr>
        <p:sp>
          <p:nvSpPr>
            <p:cNvPr id="120" name="Oval 119"/>
            <p:cNvSpPr/>
            <p:nvPr/>
          </p:nvSpPr>
          <p:spPr>
            <a:xfrm>
              <a:off x="1001337" y="4063801"/>
              <a:ext cx="501055" cy="50105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41514" y="4139454"/>
              <a:ext cx="6584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100" dirty="0">
                  <a:solidFill>
                    <a:schemeClr val="bg1"/>
                  </a:solidFill>
                </a:rPr>
                <a:t>Th1</a:t>
              </a:r>
              <a:r>
                <a:rPr lang="en-AU" sz="1350" dirty="0">
                  <a:solidFill>
                    <a:schemeClr val="bg1"/>
                  </a:solidFill>
                </a:rPr>
                <a:t>7</a:t>
              </a:r>
            </a:p>
          </p:txBody>
        </p:sp>
      </p:grpSp>
      <p:cxnSp>
        <p:nvCxnSpPr>
          <p:cNvPr id="122" name="Straight Arrow Connector 121"/>
          <p:cNvCxnSpPr/>
          <p:nvPr/>
        </p:nvCxnSpPr>
        <p:spPr>
          <a:xfrm flipV="1">
            <a:off x="4669916" y="4594175"/>
            <a:ext cx="0" cy="1836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4361518" y="4750570"/>
            <a:ext cx="81472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350" dirty="0"/>
              <a:t>CCR6</a:t>
            </a:r>
          </a:p>
        </p:txBody>
      </p:sp>
      <p:cxnSp>
        <p:nvCxnSpPr>
          <p:cNvPr id="124" name="Straight Connector 123"/>
          <p:cNvCxnSpPr/>
          <p:nvPr/>
        </p:nvCxnSpPr>
        <p:spPr>
          <a:xfrm flipV="1">
            <a:off x="4669916" y="4987956"/>
            <a:ext cx="0" cy="1620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22" name="Straight Connector 4121"/>
          <p:cNvCxnSpPr/>
          <p:nvPr/>
        </p:nvCxnSpPr>
        <p:spPr>
          <a:xfrm>
            <a:off x="4423103" y="4777786"/>
            <a:ext cx="550070" cy="25631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27" name="Group 126"/>
          <p:cNvGrpSpPr/>
          <p:nvPr/>
        </p:nvGrpSpPr>
        <p:grpSpPr>
          <a:xfrm>
            <a:off x="3324605" y="4828937"/>
            <a:ext cx="493837" cy="375791"/>
            <a:chOff x="1660741" y="3917898"/>
            <a:chExt cx="658449" cy="501055"/>
          </a:xfrm>
        </p:grpSpPr>
        <p:sp>
          <p:nvSpPr>
            <p:cNvPr id="128" name="Oval 127"/>
            <p:cNvSpPr/>
            <p:nvPr/>
          </p:nvSpPr>
          <p:spPr>
            <a:xfrm>
              <a:off x="1740883" y="3917898"/>
              <a:ext cx="501055" cy="50105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1660741" y="3976318"/>
              <a:ext cx="6584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350" dirty="0">
                  <a:solidFill>
                    <a:schemeClr val="bg1"/>
                  </a:solidFill>
                </a:rPr>
                <a:t>Treg</a:t>
              </a:r>
            </a:p>
          </p:txBody>
        </p:sp>
      </p:grpSp>
      <p:sp>
        <p:nvSpPr>
          <p:cNvPr id="130" name="TextBox 129"/>
          <p:cNvSpPr txBox="1"/>
          <p:nvPr/>
        </p:nvSpPr>
        <p:spPr>
          <a:xfrm>
            <a:off x="3625678" y="4420552"/>
            <a:ext cx="84229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350" dirty="0"/>
              <a:t>CCR6</a:t>
            </a:r>
          </a:p>
        </p:txBody>
      </p:sp>
      <p:cxnSp>
        <p:nvCxnSpPr>
          <p:cNvPr id="4124" name="Straight Arrow Connector 4123"/>
          <p:cNvCxnSpPr/>
          <p:nvPr/>
        </p:nvCxnSpPr>
        <p:spPr>
          <a:xfrm flipV="1">
            <a:off x="4021283" y="4215814"/>
            <a:ext cx="226823" cy="2677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3702815" y="4659096"/>
            <a:ext cx="171004" cy="191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566918" y="1611704"/>
            <a:ext cx="3062184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i="1" dirty="0"/>
              <a:t>What mechanisms mediate CCR6-independent 2</a:t>
            </a:r>
            <a:r>
              <a:rPr lang="en-US" i="1" baseline="30000" dirty="0"/>
              <a:t>nd</a:t>
            </a:r>
            <a:r>
              <a:rPr lang="en-US" i="1" dirty="0"/>
              <a:t> phase of Th17 recruitment to the inflamed CNS?</a:t>
            </a:r>
          </a:p>
          <a:p>
            <a:endParaRPr lang="en-US" i="1" dirty="0"/>
          </a:p>
          <a:p>
            <a:pPr marL="214313" indent="-214313">
              <a:buFont typeface="Arial"/>
              <a:buChar char="•"/>
            </a:pPr>
            <a:r>
              <a:rPr lang="en-US" i="1" dirty="0"/>
              <a:t>Is there a chemokine axis used by Th17 cells but not </a:t>
            </a:r>
            <a:r>
              <a:rPr lang="en-US" i="1" dirty="0" err="1"/>
              <a:t>Tregs</a:t>
            </a:r>
            <a:r>
              <a:rPr lang="en-US" i="1" dirty="0"/>
              <a:t> for migration to the inflamed CNS?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954983" y="929416"/>
            <a:ext cx="645333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700" dirty="0"/>
              <a:t>Trafficking of Th17 cells to the CNS in EAE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B26FB5-88E3-2A44-B029-6DDB128A8232}"/>
              </a:ext>
            </a:extLst>
          </p:cNvPr>
          <p:cNvSpPr txBox="1"/>
          <p:nvPr/>
        </p:nvSpPr>
        <p:spPr>
          <a:xfrm>
            <a:off x="2511241" y="5322680"/>
            <a:ext cx="2361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Villares</a:t>
            </a:r>
            <a:r>
              <a:rPr lang="en-US" sz="1200" dirty="0"/>
              <a:t> </a:t>
            </a:r>
            <a:r>
              <a:rPr lang="en-US" sz="1200" i="1" dirty="0"/>
              <a:t>et al.,  EJI 2009</a:t>
            </a:r>
          </a:p>
          <a:p>
            <a:r>
              <a:rPr lang="en-US" sz="1200" dirty="0" err="1"/>
              <a:t>Elhofy</a:t>
            </a:r>
            <a:r>
              <a:rPr lang="en-US" sz="1200" dirty="0"/>
              <a:t> </a:t>
            </a:r>
            <a:r>
              <a:rPr lang="en-US" sz="1200" i="1" dirty="0"/>
              <a:t>et al., J </a:t>
            </a:r>
            <a:r>
              <a:rPr lang="en-US" sz="1200" i="1" dirty="0" err="1"/>
              <a:t>Neuroimmunol</a:t>
            </a:r>
            <a:r>
              <a:rPr lang="en-US" sz="1200" i="1" dirty="0"/>
              <a:t> 2009</a:t>
            </a:r>
            <a:endParaRPr lang="en-US" sz="1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60DE4A-2B63-5446-84C5-8EF110A83BA7}"/>
              </a:ext>
            </a:extLst>
          </p:cNvPr>
          <p:cNvGrpSpPr/>
          <p:nvPr/>
        </p:nvGrpSpPr>
        <p:grpSpPr>
          <a:xfrm>
            <a:off x="4842422" y="4244809"/>
            <a:ext cx="2011256" cy="1344088"/>
            <a:chOff x="3318422" y="3387559"/>
            <a:chExt cx="2011256" cy="1344088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F468530-F003-DD43-9C87-17BDF3682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17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15764" y="3387559"/>
              <a:ext cx="643049" cy="643048"/>
            </a:xfrm>
            <a:prstGeom prst="rect">
              <a:avLst/>
            </a:prstGeom>
          </p:spPr>
        </p:pic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341F987-E55C-CB4D-B894-CD1C238853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9761" y="3920534"/>
              <a:ext cx="745341" cy="536376"/>
            </a:xfrm>
            <a:prstGeom prst="straightConnector1">
              <a:avLst/>
            </a:prstGeom>
            <a:ln>
              <a:solidFill>
                <a:srgbClr val="0000FF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E60B26F-DCFC-234B-B4A3-B2302B05DE21}"/>
                </a:ext>
              </a:extLst>
            </p:cNvPr>
            <p:cNvSpPr txBox="1"/>
            <p:nvPr/>
          </p:nvSpPr>
          <p:spPr>
            <a:xfrm>
              <a:off x="3318422" y="4454648"/>
              <a:ext cx="20112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Esplugues</a:t>
              </a:r>
              <a:r>
                <a:rPr lang="en-US" sz="1200" dirty="0"/>
                <a:t> </a:t>
              </a:r>
              <a:r>
                <a:rPr lang="en-US" sz="1200" i="1" dirty="0"/>
                <a:t>et al., Nature 2011</a:t>
              </a:r>
              <a:endParaRPr lang="en-US" sz="1200" dirty="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79658ED-EF19-ED4C-9D8A-C32A7084BA2D}"/>
              </a:ext>
            </a:extLst>
          </p:cNvPr>
          <p:cNvSpPr txBox="1"/>
          <p:nvPr/>
        </p:nvSpPr>
        <p:spPr>
          <a:xfrm>
            <a:off x="5094268" y="5001599"/>
            <a:ext cx="84799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350" dirty="0"/>
              <a:t>CCR6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75543-D15C-0146-A303-BFB0D0E7C431}"/>
              </a:ext>
            </a:extLst>
          </p:cNvPr>
          <p:cNvSpPr txBox="1"/>
          <p:nvPr/>
        </p:nvSpPr>
        <p:spPr>
          <a:xfrm>
            <a:off x="678795" y="5717282"/>
            <a:ext cx="24477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Reboldi</a:t>
            </a:r>
            <a:r>
              <a:rPr lang="en-US" sz="1200" dirty="0"/>
              <a:t> </a:t>
            </a:r>
            <a:r>
              <a:rPr lang="en-US" sz="1200" i="1" dirty="0"/>
              <a:t>et al., Nature Immunol 2009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21796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123" grpId="0"/>
      <p:bldP spid="130" grpId="0"/>
      <p:bldP spid="3" grpId="0" animBg="1"/>
      <p:bldP spid="4" grpId="0"/>
      <p:bldP spid="5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267" y="210621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Myriad Pro" charset="0"/>
                <a:ea typeface="Myriad Pro" charset="0"/>
                <a:cs typeface="Myriad Pro" charset="0"/>
              </a:rPr>
              <a:t>Th17 cells express CCR2 in addition to CCR6 in EAE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585" y="2628416"/>
            <a:ext cx="5493703" cy="18991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123" y="2212350"/>
            <a:ext cx="3303191" cy="25127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F6C9608-5B1C-BD4D-90FD-1A6A4154126C}"/>
              </a:ext>
            </a:extLst>
          </p:cNvPr>
          <p:cNvSpPr/>
          <p:nvPr/>
        </p:nvSpPr>
        <p:spPr>
          <a:xfrm>
            <a:off x="7045145" y="2212350"/>
            <a:ext cx="3434169" cy="2728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B9E3FE-C651-DD46-A0EA-37CC44950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4419" y="1949785"/>
            <a:ext cx="2926244" cy="29844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6C501C-D2B1-4140-9C7D-0662A3284B9C}"/>
              </a:ext>
            </a:extLst>
          </p:cNvPr>
          <p:cNvSpPr txBox="1"/>
          <p:nvPr/>
        </p:nvSpPr>
        <p:spPr>
          <a:xfrm>
            <a:off x="1875868" y="5412743"/>
            <a:ext cx="83678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Kara </a:t>
            </a:r>
            <a:r>
              <a:rPr lang="en-US" sz="1050" i="1" dirty="0"/>
              <a:t>et al., CCR2 defines in vivo homing and development of IL-23-driven GM-CSF-producing Th17 cells. </a:t>
            </a:r>
            <a:r>
              <a:rPr lang="en-AU" sz="1050" b="1" i="1" dirty="0"/>
              <a:t>Nature Communications.</a:t>
            </a:r>
            <a:r>
              <a:rPr lang="en-AU" sz="1050" dirty="0"/>
              <a:t> 2015; 6:8644.</a:t>
            </a:r>
            <a:endParaRPr lang="en-US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7BB9E7-9678-304F-AF9E-3CB06F66258F}"/>
              </a:ext>
            </a:extLst>
          </p:cNvPr>
          <p:cNvSpPr txBox="1"/>
          <p:nvPr/>
        </p:nvSpPr>
        <p:spPr>
          <a:xfrm>
            <a:off x="7722778" y="1498173"/>
            <a:ext cx="2078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Gating on Th17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57EA97-FE6E-F74B-9747-3CDB924914AD}"/>
              </a:ext>
            </a:extLst>
          </p:cNvPr>
          <p:cNvSpPr txBox="1"/>
          <p:nvPr/>
        </p:nvSpPr>
        <p:spPr>
          <a:xfrm>
            <a:off x="1854153" y="2259084"/>
            <a:ext cx="5321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Gating on T cells in spleen on d10 of EAE </a:t>
            </a:r>
            <a:r>
              <a:rPr lang="en-US" u="sng" dirty="0" err="1"/>
              <a:t>immunisation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4229882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3486" y="556396"/>
            <a:ext cx="11947536" cy="63758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Myriad Pro" charset="0"/>
                <a:ea typeface="Myriad Pro" charset="0"/>
                <a:cs typeface="Myriad Pro" charset="0"/>
              </a:rPr>
              <a:t>T cell intrinsic role for CCR2 in EAE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1031" y="3055876"/>
            <a:ext cx="4896213" cy="26871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813969" y="1632498"/>
            <a:ext cx="432048" cy="504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 descr="C:\Users\a1161096\AppData\Local\Temp\White mouse.tif">
            <a:extLst>
              <a:ext uri="{FF2B5EF4-FFF2-40B4-BE49-F238E27FC236}">
                <a16:creationId xmlns:a16="http://schemas.microsoft.com/office/drawing/2014/main" id="{C94A3B16-4691-1A48-8CDD-DB6AFDFBA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355" y="2342859"/>
            <a:ext cx="361540" cy="56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8D9DD3-D764-7441-B7CF-B83C70C538C2}"/>
              </a:ext>
            </a:extLst>
          </p:cNvPr>
          <p:cNvSpPr txBox="1"/>
          <p:nvPr/>
        </p:nvSpPr>
        <p:spPr>
          <a:xfrm>
            <a:off x="4733263" y="2702557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/>
              <a:t>B6.Ly5.1</a:t>
            </a:r>
          </a:p>
        </p:txBody>
      </p:sp>
      <p:sp>
        <p:nvSpPr>
          <p:cNvPr id="11" name="Lightning Bolt 10">
            <a:extLst>
              <a:ext uri="{FF2B5EF4-FFF2-40B4-BE49-F238E27FC236}">
                <a16:creationId xmlns:a16="http://schemas.microsoft.com/office/drawing/2014/main" id="{C5D1108B-45C1-4F4A-B732-E4009058B173}"/>
              </a:ext>
            </a:extLst>
          </p:cNvPr>
          <p:cNvSpPr/>
          <p:nvPr/>
        </p:nvSpPr>
        <p:spPr>
          <a:xfrm rot="20428844">
            <a:off x="5267659" y="2378509"/>
            <a:ext cx="216935" cy="262078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0D431D-35D3-4A47-9068-F05F6DE3BDD7}"/>
              </a:ext>
            </a:extLst>
          </p:cNvPr>
          <p:cNvSpPr txBox="1"/>
          <p:nvPr/>
        </p:nvSpPr>
        <p:spPr>
          <a:xfrm>
            <a:off x="4518642" y="2228249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1000 Rad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3BA401-F511-704D-A9AB-B7CDF6D36455}"/>
              </a:ext>
            </a:extLst>
          </p:cNvPr>
          <p:cNvSpPr txBox="1"/>
          <p:nvPr/>
        </p:nvSpPr>
        <p:spPr>
          <a:xfrm>
            <a:off x="6393043" y="1900770"/>
            <a:ext cx="1584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/>
              <a:t>80% B6.</a:t>
            </a:r>
            <a:r>
              <a:rPr lang="en-AU" sz="1200" i="1" dirty="0"/>
              <a:t>Tcra</a:t>
            </a:r>
            <a:r>
              <a:rPr lang="en-AU" sz="1200" baseline="30000" dirty="0"/>
              <a:t>-/- </a:t>
            </a:r>
          </a:p>
          <a:p>
            <a:pPr algn="ctr"/>
            <a:r>
              <a:rPr lang="en-AU" sz="1200" dirty="0"/>
              <a:t>+ </a:t>
            </a:r>
          </a:p>
          <a:p>
            <a:pPr algn="ctr"/>
            <a:r>
              <a:rPr lang="en-AU" sz="1200" dirty="0"/>
              <a:t>20% B6 (WT), </a:t>
            </a:r>
          </a:p>
          <a:p>
            <a:pPr algn="ctr"/>
            <a:r>
              <a:rPr lang="en-AU" sz="1200" dirty="0"/>
              <a:t>20% B6.</a:t>
            </a:r>
            <a:r>
              <a:rPr lang="en-AU" sz="1200" i="1" dirty="0"/>
              <a:t>Ccr6</a:t>
            </a:r>
            <a:r>
              <a:rPr lang="en-AU" sz="1200" baseline="30000" dirty="0"/>
              <a:t>-/-</a:t>
            </a:r>
            <a:r>
              <a:rPr lang="en-AU" sz="1200" dirty="0"/>
              <a:t>, </a:t>
            </a:r>
          </a:p>
          <a:p>
            <a:pPr algn="ctr"/>
            <a:r>
              <a:rPr lang="en-AU" sz="1200" dirty="0"/>
              <a:t>20% B6.</a:t>
            </a:r>
            <a:r>
              <a:rPr lang="en-AU" sz="1200" i="1" dirty="0"/>
              <a:t>Ccr2</a:t>
            </a:r>
            <a:r>
              <a:rPr lang="en-AU" sz="1200" baseline="30000" dirty="0"/>
              <a:t>-/-</a:t>
            </a:r>
            <a:r>
              <a:rPr lang="en-AU" sz="1200" dirty="0"/>
              <a:t> or </a:t>
            </a:r>
          </a:p>
          <a:p>
            <a:pPr algn="ctr"/>
            <a:r>
              <a:rPr lang="en-AU" sz="1200" dirty="0"/>
              <a:t>20% B6.</a:t>
            </a:r>
            <a:r>
              <a:rPr lang="en-AU" sz="1200" i="1" dirty="0"/>
              <a:t>Ccr6</a:t>
            </a:r>
            <a:r>
              <a:rPr lang="en-AU" sz="1200" baseline="30000" dirty="0"/>
              <a:t>-/-</a:t>
            </a:r>
            <a:r>
              <a:rPr lang="en-AU" sz="1200" dirty="0"/>
              <a:t>.</a:t>
            </a:r>
            <a:r>
              <a:rPr lang="en-AU" sz="1200" i="1" dirty="0"/>
              <a:t>Ccr2</a:t>
            </a:r>
            <a:r>
              <a:rPr lang="en-AU" sz="1200" baseline="30000" dirty="0"/>
              <a:t>-/-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1C93200-05F6-FB4A-8787-D91E6830B7D4}"/>
              </a:ext>
            </a:extLst>
          </p:cNvPr>
          <p:cNvCxnSpPr/>
          <p:nvPr/>
        </p:nvCxnSpPr>
        <p:spPr>
          <a:xfrm flipH="1">
            <a:off x="6094322" y="2487023"/>
            <a:ext cx="432048" cy="1403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5E4C42F-00DE-EC4C-8986-23C0629EEF6D}"/>
              </a:ext>
            </a:extLst>
          </p:cNvPr>
          <p:cNvSpPr txBox="1"/>
          <p:nvPr/>
        </p:nvSpPr>
        <p:spPr>
          <a:xfrm>
            <a:off x="6206910" y="2609266"/>
            <a:ext cx="403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i.v.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6566D0-DCC8-E84E-9E5C-33C0A3E3B056}"/>
              </a:ext>
            </a:extLst>
          </p:cNvPr>
          <p:cNvSpPr txBox="1"/>
          <p:nvPr/>
        </p:nvSpPr>
        <p:spPr>
          <a:xfrm>
            <a:off x="4149675" y="1632500"/>
            <a:ext cx="3828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rgbClr val="000090"/>
                </a:solidFill>
              </a:rPr>
              <a:t>T-cell specific CCR2 KO bone marrow chimeras </a:t>
            </a:r>
            <a:r>
              <a:rPr lang="en-US" sz="1200" dirty="0">
                <a:solidFill>
                  <a:srgbClr val="000090"/>
                </a:solidFill>
              </a:rPr>
              <a:t>(mice in which the only the T cells lack CCR2)</a:t>
            </a:r>
          </a:p>
          <a:p>
            <a:pPr algn="ctr"/>
            <a:endParaRPr lang="en-AU" sz="1200" dirty="0">
              <a:solidFill>
                <a:srgbClr val="00009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407BEA0-7F60-174F-9EB8-B75FB35A6E51}"/>
              </a:ext>
            </a:extLst>
          </p:cNvPr>
          <p:cNvSpPr/>
          <p:nvPr/>
        </p:nvSpPr>
        <p:spPr>
          <a:xfrm>
            <a:off x="7413399" y="3068934"/>
            <a:ext cx="1365836" cy="2530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19D66B-2803-FA40-AF51-0312BF2FBF5D}"/>
              </a:ext>
            </a:extLst>
          </p:cNvPr>
          <p:cNvSpPr txBox="1"/>
          <p:nvPr/>
        </p:nvSpPr>
        <p:spPr>
          <a:xfrm>
            <a:off x="1875868" y="5412743"/>
            <a:ext cx="83678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Kara </a:t>
            </a:r>
            <a:r>
              <a:rPr lang="en-US" sz="1050" i="1" dirty="0"/>
              <a:t>et al., CCR2 defines in vivo homing and development of IL-23-driven GM-CSF-producing Th17 cells. </a:t>
            </a:r>
            <a:r>
              <a:rPr lang="en-AU" sz="1050" b="1" i="1" dirty="0"/>
              <a:t>Nature Communications.</a:t>
            </a:r>
            <a:r>
              <a:rPr lang="en-AU" sz="1050" dirty="0"/>
              <a:t> 2015; 6:8644.</a:t>
            </a:r>
            <a:endParaRPr lang="en-US" sz="10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250D50-1DC4-DB47-A329-34CFA4A0F611}"/>
              </a:ext>
            </a:extLst>
          </p:cNvPr>
          <p:cNvSpPr/>
          <p:nvPr/>
        </p:nvSpPr>
        <p:spPr>
          <a:xfrm>
            <a:off x="3943970" y="3165127"/>
            <a:ext cx="4019850" cy="2311644"/>
          </a:xfrm>
          <a:prstGeom prst="rect">
            <a:avLst/>
          </a:prstGeom>
          <a:solidFill>
            <a:schemeClr val="bg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36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345" y="365125"/>
            <a:ext cx="11750655" cy="1325563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CCR6 and CCR2 control Th17 recruitment to the CNS at distinct phases of EAE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41948" y="1627716"/>
            <a:ext cx="7271113" cy="3915215"/>
            <a:chOff x="216371" y="1776746"/>
            <a:chExt cx="8847866" cy="476423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371" y="1776746"/>
              <a:ext cx="8847866" cy="476423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4427984" y="1844824"/>
              <a:ext cx="288032" cy="2880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23528" y="3789040"/>
              <a:ext cx="288032" cy="2880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817892" y="3789040"/>
              <a:ext cx="288032" cy="2880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940152" y="3789040"/>
              <a:ext cx="288032" cy="2880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452320" y="3789040"/>
              <a:ext cx="288032" cy="2880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EC6619E-7E8A-C747-BBC1-8C7981ACA1D5}"/>
              </a:ext>
            </a:extLst>
          </p:cNvPr>
          <p:cNvSpPr txBox="1"/>
          <p:nvPr/>
        </p:nvSpPr>
        <p:spPr>
          <a:xfrm>
            <a:off x="1875868" y="5412743"/>
            <a:ext cx="83678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Kara </a:t>
            </a:r>
            <a:r>
              <a:rPr lang="en-US" sz="1050" i="1" dirty="0"/>
              <a:t>et al., CCR2 defines in vivo homing and development of IL-23-driven GM-CSF-producing Th17 cells. </a:t>
            </a:r>
            <a:r>
              <a:rPr lang="en-AU" sz="1050" b="1" i="1" dirty="0"/>
              <a:t>Nature Communications.</a:t>
            </a:r>
            <a:r>
              <a:rPr lang="en-AU" sz="1050" dirty="0"/>
              <a:t> 2015; 6:8644.</a:t>
            </a:r>
            <a:endParaRPr lang="en-US" sz="10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6F6756-4B4D-3C44-8800-8536A01D9C1D}"/>
              </a:ext>
            </a:extLst>
          </p:cNvPr>
          <p:cNvSpPr/>
          <p:nvPr/>
        </p:nvSpPr>
        <p:spPr>
          <a:xfrm>
            <a:off x="2346460" y="2942211"/>
            <a:ext cx="284745" cy="308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1">
            <a:extLst>
              <a:ext uri="{FF2B5EF4-FFF2-40B4-BE49-F238E27FC236}">
                <a16:creationId xmlns:a16="http://schemas.microsoft.com/office/drawing/2014/main" id="{6CEC3933-077C-9542-A22B-74C900526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671" y="1493709"/>
            <a:ext cx="1577564" cy="1420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8" descr="http://hopes.stanford.edu/sites/hopes/files/f_ab02brain.gif">
            <a:extLst>
              <a:ext uri="{FF2B5EF4-FFF2-40B4-BE49-F238E27FC236}">
                <a16:creationId xmlns:a16="http://schemas.microsoft.com/office/drawing/2014/main" id="{3E39BCB8-A9BD-7E48-ADE2-F89BC8B568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4"/>
          <a:stretch/>
        </p:blipFill>
        <p:spPr bwMode="auto">
          <a:xfrm>
            <a:off x="8399070" y="4054231"/>
            <a:ext cx="864096" cy="80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C1F34F4-00DE-384D-8302-D28BCBB300A6}"/>
              </a:ext>
            </a:extLst>
          </p:cNvPr>
          <p:cNvSpPr txBox="1"/>
          <p:nvPr/>
        </p:nvSpPr>
        <p:spPr>
          <a:xfrm>
            <a:off x="8004577" y="3017464"/>
            <a:ext cx="17401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350" b="1" dirty="0">
                <a:solidFill>
                  <a:schemeClr val="accent1"/>
                </a:solidFill>
              </a:rPr>
              <a:t>UNINFLAMED CNS</a:t>
            </a:r>
          </a:p>
          <a:p>
            <a:pPr algn="ctr"/>
            <a:r>
              <a:rPr lang="en-AU" sz="1200" dirty="0">
                <a:solidFill>
                  <a:schemeClr val="accent1"/>
                </a:solidFill>
              </a:rPr>
              <a:t>CCR6-driven Th17 recruitment (1</a:t>
            </a:r>
            <a:r>
              <a:rPr lang="en-AU" sz="1200" baseline="30000" dirty="0">
                <a:solidFill>
                  <a:schemeClr val="accent1"/>
                </a:solidFill>
              </a:rPr>
              <a:t>st</a:t>
            </a:r>
            <a:r>
              <a:rPr lang="en-AU" sz="1200" dirty="0">
                <a:solidFill>
                  <a:schemeClr val="accent1"/>
                </a:solidFill>
              </a:rPr>
              <a:t> wave) – disease initiation</a:t>
            </a:r>
          </a:p>
        </p:txBody>
      </p:sp>
      <p:pic>
        <p:nvPicPr>
          <p:cNvPr id="22" name="Picture 18" descr="http://hopes.stanford.edu/sites/hopes/files/f_ab02brain.gif">
            <a:extLst>
              <a:ext uri="{FF2B5EF4-FFF2-40B4-BE49-F238E27FC236}">
                <a16:creationId xmlns:a16="http://schemas.microsoft.com/office/drawing/2014/main" id="{D0859BFF-BD06-1C4A-8AE3-C5E0B83854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4"/>
          <a:stretch/>
        </p:blipFill>
        <p:spPr bwMode="auto">
          <a:xfrm>
            <a:off x="10680898" y="3856462"/>
            <a:ext cx="864096" cy="80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A99F733-5D9D-A545-A2C8-A858701E80A0}"/>
              </a:ext>
            </a:extLst>
          </p:cNvPr>
          <p:cNvSpPr txBox="1"/>
          <p:nvPr/>
        </p:nvSpPr>
        <p:spPr>
          <a:xfrm>
            <a:off x="10130823" y="3063925"/>
            <a:ext cx="2132856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350" b="1" dirty="0">
                <a:solidFill>
                  <a:srgbClr val="C00000"/>
                </a:solidFill>
              </a:rPr>
              <a:t>INFLAMED CNS</a:t>
            </a:r>
          </a:p>
          <a:p>
            <a:pPr algn="ctr"/>
            <a:r>
              <a:rPr lang="en-AU" sz="1200" dirty="0">
                <a:solidFill>
                  <a:srgbClr val="C00000"/>
                </a:solidFill>
              </a:rPr>
              <a:t>CCR2-dependent Th17 recruitment (2</a:t>
            </a:r>
            <a:r>
              <a:rPr lang="en-AU" sz="1200" baseline="30000" dirty="0">
                <a:solidFill>
                  <a:srgbClr val="C00000"/>
                </a:solidFill>
              </a:rPr>
              <a:t>nd</a:t>
            </a:r>
            <a:r>
              <a:rPr lang="en-AU" sz="1200" dirty="0">
                <a:solidFill>
                  <a:srgbClr val="C00000"/>
                </a:solidFill>
              </a:rPr>
              <a:t> wave) – disease progression</a:t>
            </a:r>
            <a:endParaRPr lang="en-AU" sz="1350" b="1" dirty="0">
              <a:solidFill>
                <a:srgbClr val="C0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046A8DD-AA16-104B-8A1E-92F8182308B8}"/>
              </a:ext>
            </a:extLst>
          </p:cNvPr>
          <p:cNvCxnSpPr/>
          <p:nvPr/>
        </p:nvCxnSpPr>
        <p:spPr>
          <a:xfrm flipH="1">
            <a:off x="8251615" y="2662919"/>
            <a:ext cx="1308107" cy="278160"/>
          </a:xfrm>
          <a:prstGeom prst="line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5C5D486-2F46-9840-95F8-2BD05CA1DEA4}"/>
              </a:ext>
            </a:extLst>
          </p:cNvPr>
          <p:cNvCxnSpPr/>
          <p:nvPr/>
        </p:nvCxnSpPr>
        <p:spPr>
          <a:xfrm>
            <a:off x="9850777" y="2666493"/>
            <a:ext cx="560092" cy="537841"/>
          </a:xfrm>
          <a:prstGeom prst="line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AC9C717-4C2E-AF49-B1C9-47B35E0A4A5D}"/>
              </a:ext>
            </a:extLst>
          </p:cNvPr>
          <p:cNvCxnSpPr>
            <a:cxnSpLocks/>
          </p:cNvCxnSpPr>
          <p:nvPr/>
        </p:nvCxnSpPr>
        <p:spPr>
          <a:xfrm>
            <a:off x="10126004" y="2584174"/>
            <a:ext cx="1376128" cy="393812"/>
          </a:xfrm>
          <a:prstGeom prst="line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027A8DD-D690-8A42-874C-3957F6E804E9}"/>
              </a:ext>
            </a:extLst>
          </p:cNvPr>
          <p:cNvSpPr/>
          <p:nvPr/>
        </p:nvSpPr>
        <p:spPr>
          <a:xfrm>
            <a:off x="5288375" y="3303561"/>
            <a:ext cx="2758867" cy="21619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93D574-4FB0-CE47-9C74-5FA8F2DA24C8}"/>
              </a:ext>
            </a:extLst>
          </p:cNvPr>
          <p:cNvSpPr/>
          <p:nvPr/>
        </p:nvSpPr>
        <p:spPr>
          <a:xfrm>
            <a:off x="382409" y="1361765"/>
            <a:ext cx="484303" cy="5422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1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7246</TotalTime>
  <Words>1251</Words>
  <Application>Microsoft Macintosh PowerPoint</Application>
  <PresentationFormat>Widescreen</PresentationFormat>
  <Paragraphs>287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Myriad Pro</vt:lpstr>
      <vt:lpstr>Symbol</vt:lpstr>
      <vt:lpstr>Office Theme</vt:lpstr>
      <vt:lpstr>High dimensional analysis of chemokine receptor expression on encephalitogenic CD4+ T cells in EAE</vt:lpstr>
      <vt:lpstr>Immunopathogenesis of EAE</vt:lpstr>
      <vt:lpstr>The Chemokine Gene Superfamily</vt:lpstr>
      <vt:lpstr>PowerPoint Presentation</vt:lpstr>
      <vt:lpstr>PowerPoint Presentation</vt:lpstr>
      <vt:lpstr>PowerPoint Presentation</vt:lpstr>
      <vt:lpstr>Th17 cells express CCR2 in addition to CCR6 in EAE </vt:lpstr>
      <vt:lpstr>T cell intrinsic role for CCR2 in EAE</vt:lpstr>
      <vt:lpstr>CCR6 and CCR2 control Th17 recruitment to the CNS at distinct phases of EAE</vt:lpstr>
      <vt:lpstr>The CCR2+CCR6- profile enriches for pathogenic Th17 cells</vt:lpstr>
      <vt:lpstr>GM-CSF-producing Th17 cells utilise CCR2 to enter the CNS in EAE</vt:lpstr>
      <vt:lpstr>PowerPoint Presentation</vt:lpstr>
      <vt:lpstr>RNAseq of Pathogenic Th17 cells</vt:lpstr>
      <vt:lpstr>Plan </vt:lpstr>
      <vt:lpstr>Step 1: Panel design</vt:lpstr>
      <vt:lpstr>Step 2: Optimise anti-CKR panel</vt:lpstr>
      <vt:lpstr>Step 3: Optimise purification of Ag-specific T cells from EAE mice</vt:lpstr>
      <vt:lpstr>Step 4: Initial pilot experiment</vt:lpstr>
      <vt:lpstr>Bioinformatics…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 dimensional analysis of chemokine receptor expression on MOG-reactive CD4+ T cells in EAE</dc:title>
  <dc:creator>Iain Comerford</dc:creator>
  <cp:lastModifiedBy>Iain Comerford</cp:lastModifiedBy>
  <cp:revision>4</cp:revision>
  <dcterms:created xsi:type="dcterms:W3CDTF">2022-06-16T01:13:07Z</dcterms:created>
  <dcterms:modified xsi:type="dcterms:W3CDTF">2022-10-05T23:40:12Z</dcterms:modified>
</cp:coreProperties>
</file>